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3009F"/>
    <a:srgbClr val="FDECE3"/>
    <a:srgbClr val="FDE4E3"/>
    <a:srgbClr val="FBD9C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8" autoAdjust="0"/>
    <p:restoredTop sz="94660"/>
  </p:normalViewPr>
  <p:slideViewPr>
    <p:cSldViewPr snapToGrid="0">
      <p:cViewPr varScale="1">
        <p:scale>
          <a:sx n="63" d="100"/>
          <a:sy n="63" d="100"/>
        </p:scale>
        <p:origin x="84" y="6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4DF74-90C4-4AE7-A986-F5A6B5C04B3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988EFE5-09EC-44A1-9523-F8AD374E13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945EAD9-0F28-47A9-AB01-E15CD5394EAD}"/>
              </a:ext>
            </a:extLst>
          </p:cNvPr>
          <p:cNvSpPr>
            <a:spLocks noGrp="1"/>
          </p:cNvSpPr>
          <p:nvPr>
            <p:ph type="dt" sz="half" idx="10"/>
          </p:nvPr>
        </p:nvSpPr>
        <p:spPr/>
        <p:txBody>
          <a:bodyPr/>
          <a:lstStyle/>
          <a:p>
            <a:fld id="{3481D9FD-E764-491B-B044-51F8FF165710}" type="datetimeFigureOut">
              <a:rPr lang="en-US" smtClean="0"/>
              <a:t>2/6/2018</a:t>
            </a:fld>
            <a:endParaRPr lang="en-US"/>
          </a:p>
        </p:txBody>
      </p:sp>
      <p:sp>
        <p:nvSpPr>
          <p:cNvPr id="5" name="Footer Placeholder 4">
            <a:extLst>
              <a:ext uri="{FF2B5EF4-FFF2-40B4-BE49-F238E27FC236}">
                <a16:creationId xmlns:a16="http://schemas.microsoft.com/office/drawing/2014/main" id="{098E73C1-67A5-4FE2-B3D2-0AF3CCEE39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B275D7-40DE-4064-BDED-1A887013DC75}"/>
              </a:ext>
            </a:extLst>
          </p:cNvPr>
          <p:cNvSpPr>
            <a:spLocks noGrp="1"/>
          </p:cNvSpPr>
          <p:nvPr>
            <p:ph type="sldNum" sz="quarter" idx="12"/>
          </p:nvPr>
        </p:nvSpPr>
        <p:spPr/>
        <p:txBody>
          <a:bodyPr/>
          <a:lstStyle/>
          <a:p>
            <a:fld id="{C05D0C3E-B006-4D68-A24C-DA0BCBFB2AE5}" type="slidenum">
              <a:rPr lang="en-US" smtClean="0"/>
              <a:t>‹#›</a:t>
            </a:fld>
            <a:endParaRPr lang="en-US"/>
          </a:p>
        </p:txBody>
      </p:sp>
    </p:spTree>
    <p:extLst>
      <p:ext uri="{BB962C8B-B14F-4D97-AF65-F5344CB8AC3E}">
        <p14:creationId xmlns:p14="http://schemas.microsoft.com/office/powerpoint/2010/main" val="1708857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2F0FC-CB2D-4F28-950F-3683C75BFE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174BFDB-F437-4892-AE2C-4C30BDCA68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51C35B5-17AF-44D4-9593-3A0B4ECB9F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8F583D8-1D89-43E9-AE99-D61957477815}"/>
              </a:ext>
            </a:extLst>
          </p:cNvPr>
          <p:cNvSpPr>
            <a:spLocks noGrp="1"/>
          </p:cNvSpPr>
          <p:nvPr>
            <p:ph type="dt" sz="half" idx="10"/>
          </p:nvPr>
        </p:nvSpPr>
        <p:spPr/>
        <p:txBody>
          <a:bodyPr/>
          <a:lstStyle/>
          <a:p>
            <a:fld id="{3481D9FD-E764-491B-B044-51F8FF165710}" type="datetimeFigureOut">
              <a:rPr lang="en-US" smtClean="0"/>
              <a:t>2/6/2018</a:t>
            </a:fld>
            <a:endParaRPr lang="en-US"/>
          </a:p>
        </p:txBody>
      </p:sp>
      <p:sp>
        <p:nvSpPr>
          <p:cNvPr id="6" name="Footer Placeholder 5">
            <a:extLst>
              <a:ext uri="{FF2B5EF4-FFF2-40B4-BE49-F238E27FC236}">
                <a16:creationId xmlns:a16="http://schemas.microsoft.com/office/drawing/2014/main" id="{D8D67180-FFA1-4B6D-A913-EF375A189C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3D21F9-3A06-4BB8-B750-037D4AA531FC}"/>
              </a:ext>
            </a:extLst>
          </p:cNvPr>
          <p:cNvSpPr>
            <a:spLocks noGrp="1"/>
          </p:cNvSpPr>
          <p:nvPr>
            <p:ph type="sldNum" sz="quarter" idx="12"/>
          </p:nvPr>
        </p:nvSpPr>
        <p:spPr/>
        <p:txBody>
          <a:bodyPr/>
          <a:lstStyle/>
          <a:p>
            <a:fld id="{C05D0C3E-B006-4D68-A24C-DA0BCBFB2AE5}" type="slidenum">
              <a:rPr lang="en-US" smtClean="0"/>
              <a:t>‹#›</a:t>
            </a:fld>
            <a:endParaRPr lang="en-US"/>
          </a:p>
        </p:txBody>
      </p:sp>
    </p:spTree>
    <p:extLst>
      <p:ext uri="{BB962C8B-B14F-4D97-AF65-F5344CB8AC3E}">
        <p14:creationId xmlns:p14="http://schemas.microsoft.com/office/powerpoint/2010/main" val="229836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7C789-7AAD-4DE2-A86A-2CD7278D0A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360DF57-11EA-469C-8EFA-2030967E39E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D7812BF-76F5-4C18-A1BA-3E7B51249F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079C31A-AE4B-45E4-A779-F17AD26CA4FE}"/>
              </a:ext>
            </a:extLst>
          </p:cNvPr>
          <p:cNvSpPr>
            <a:spLocks noGrp="1"/>
          </p:cNvSpPr>
          <p:nvPr>
            <p:ph type="dt" sz="half" idx="10"/>
          </p:nvPr>
        </p:nvSpPr>
        <p:spPr/>
        <p:txBody>
          <a:bodyPr/>
          <a:lstStyle/>
          <a:p>
            <a:fld id="{3481D9FD-E764-491B-B044-51F8FF165710}" type="datetimeFigureOut">
              <a:rPr lang="en-US" smtClean="0"/>
              <a:t>2/6/2018</a:t>
            </a:fld>
            <a:endParaRPr lang="en-US"/>
          </a:p>
        </p:txBody>
      </p:sp>
      <p:sp>
        <p:nvSpPr>
          <p:cNvPr id="6" name="Footer Placeholder 5">
            <a:extLst>
              <a:ext uri="{FF2B5EF4-FFF2-40B4-BE49-F238E27FC236}">
                <a16:creationId xmlns:a16="http://schemas.microsoft.com/office/drawing/2014/main" id="{8711CC9E-700A-4F24-996A-CD2C9DCC64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6F331A-3EEB-4C36-830F-CBC21AF4246D}"/>
              </a:ext>
            </a:extLst>
          </p:cNvPr>
          <p:cNvSpPr>
            <a:spLocks noGrp="1"/>
          </p:cNvSpPr>
          <p:nvPr>
            <p:ph type="sldNum" sz="quarter" idx="12"/>
          </p:nvPr>
        </p:nvSpPr>
        <p:spPr/>
        <p:txBody>
          <a:bodyPr/>
          <a:lstStyle/>
          <a:p>
            <a:fld id="{C05D0C3E-B006-4D68-A24C-DA0BCBFB2AE5}" type="slidenum">
              <a:rPr lang="en-US" smtClean="0"/>
              <a:t>‹#›</a:t>
            </a:fld>
            <a:endParaRPr lang="en-US"/>
          </a:p>
        </p:txBody>
      </p:sp>
    </p:spTree>
    <p:extLst>
      <p:ext uri="{BB962C8B-B14F-4D97-AF65-F5344CB8AC3E}">
        <p14:creationId xmlns:p14="http://schemas.microsoft.com/office/powerpoint/2010/main" val="293232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AAF01-8132-4929-A2B4-198AB9EE00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CE52646-E7A7-425C-9E25-FD621EB2053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0A435C-6613-4CEC-AF91-B4F4C7653EAE}"/>
              </a:ext>
            </a:extLst>
          </p:cNvPr>
          <p:cNvSpPr>
            <a:spLocks noGrp="1"/>
          </p:cNvSpPr>
          <p:nvPr>
            <p:ph type="dt" sz="half" idx="10"/>
          </p:nvPr>
        </p:nvSpPr>
        <p:spPr/>
        <p:txBody>
          <a:bodyPr/>
          <a:lstStyle/>
          <a:p>
            <a:fld id="{3481D9FD-E764-491B-B044-51F8FF165710}" type="datetimeFigureOut">
              <a:rPr lang="en-US" smtClean="0"/>
              <a:t>2/6/2018</a:t>
            </a:fld>
            <a:endParaRPr lang="en-US"/>
          </a:p>
        </p:txBody>
      </p:sp>
      <p:sp>
        <p:nvSpPr>
          <p:cNvPr id="5" name="Footer Placeholder 4">
            <a:extLst>
              <a:ext uri="{FF2B5EF4-FFF2-40B4-BE49-F238E27FC236}">
                <a16:creationId xmlns:a16="http://schemas.microsoft.com/office/drawing/2014/main" id="{8A3EFFF6-C175-4D9C-877E-3417C95535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D7DC50-3423-4D8C-B83D-ED357119C636}"/>
              </a:ext>
            </a:extLst>
          </p:cNvPr>
          <p:cNvSpPr>
            <a:spLocks noGrp="1"/>
          </p:cNvSpPr>
          <p:nvPr>
            <p:ph type="sldNum" sz="quarter" idx="12"/>
          </p:nvPr>
        </p:nvSpPr>
        <p:spPr/>
        <p:txBody>
          <a:bodyPr/>
          <a:lstStyle/>
          <a:p>
            <a:fld id="{C05D0C3E-B006-4D68-A24C-DA0BCBFB2AE5}" type="slidenum">
              <a:rPr lang="en-US" smtClean="0"/>
              <a:t>‹#›</a:t>
            </a:fld>
            <a:endParaRPr lang="en-US"/>
          </a:p>
        </p:txBody>
      </p:sp>
    </p:spTree>
    <p:extLst>
      <p:ext uri="{BB962C8B-B14F-4D97-AF65-F5344CB8AC3E}">
        <p14:creationId xmlns:p14="http://schemas.microsoft.com/office/powerpoint/2010/main" val="18400169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3409FAB-330A-4B73-A34D-D0F638B9C0D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F4AD7D7-9569-489C-B7A9-43FACB9B2F1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78A19B-38A4-497F-8E95-42A385147893}"/>
              </a:ext>
            </a:extLst>
          </p:cNvPr>
          <p:cNvSpPr>
            <a:spLocks noGrp="1"/>
          </p:cNvSpPr>
          <p:nvPr>
            <p:ph type="dt" sz="half" idx="10"/>
          </p:nvPr>
        </p:nvSpPr>
        <p:spPr/>
        <p:txBody>
          <a:bodyPr/>
          <a:lstStyle/>
          <a:p>
            <a:fld id="{3481D9FD-E764-491B-B044-51F8FF165710}" type="datetimeFigureOut">
              <a:rPr lang="en-US" smtClean="0"/>
              <a:t>2/6/2018</a:t>
            </a:fld>
            <a:endParaRPr lang="en-US"/>
          </a:p>
        </p:txBody>
      </p:sp>
      <p:sp>
        <p:nvSpPr>
          <p:cNvPr id="5" name="Footer Placeholder 4">
            <a:extLst>
              <a:ext uri="{FF2B5EF4-FFF2-40B4-BE49-F238E27FC236}">
                <a16:creationId xmlns:a16="http://schemas.microsoft.com/office/drawing/2014/main" id="{C1144066-B315-4D3D-BA84-E601AB36D2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7D0D52-BF92-4854-8EC0-5686051F608A}"/>
              </a:ext>
            </a:extLst>
          </p:cNvPr>
          <p:cNvSpPr>
            <a:spLocks noGrp="1"/>
          </p:cNvSpPr>
          <p:nvPr>
            <p:ph type="sldNum" sz="quarter" idx="12"/>
          </p:nvPr>
        </p:nvSpPr>
        <p:spPr/>
        <p:txBody>
          <a:bodyPr/>
          <a:lstStyle/>
          <a:p>
            <a:fld id="{C05D0C3E-B006-4D68-A24C-DA0BCBFB2AE5}" type="slidenum">
              <a:rPr lang="en-US" smtClean="0"/>
              <a:t>‹#›</a:t>
            </a:fld>
            <a:endParaRPr lang="en-US"/>
          </a:p>
        </p:txBody>
      </p:sp>
    </p:spTree>
    <p:extLst>
      <p:ext uri="{BB962C8B-B14F-4D97-AF65-F5344CB8AC3E}">
        <p14:creationId xmlns:p14="http://schemas.microsoft.com/office/powerpoint/2010/main" val="2303216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CA35B-3058-4203-BF93-A7F86F5CB4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84AC5D7-B0F4-4DA0-9EB2-AAD629A1E3F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7F9C45-4D60-4228-B4F7-C04D72F71727}"/>
              </a:ext>
            </a:extLst>
          </p:cNvPr>
          <p:cNvSpPr>
            <a:spLocks noGrp="1"/>
          </p:cNvSpPr>
          <p:nvPr>
            <p:ph type="dt" sz="half" idx="10"/>
          </p:nvPr>
        </p:nvSpPr>
        <p:spPr/>
        <p:txBody>
          <a:bodyPr/>
          <a:lstStyle/>
          <a:p>
            <a:fld id="{3481D9FD-E764-491B-B044-51F8FF165710}" type="datetimeFigureOut">
              <a:rPr lang="en-US" smtClean="0"/>
              <a:t>2/6/2018</a:t>
            </a:fld>
            <a:endParaRPr lang="en-US"/>
          </a:p>
        </p:txBody>
      </p:sp>
      <p:sp>
        <p:nvSpPr>
          <p:cNvPr id="5" name="Footer Placeholder 4">
            <a:extLst>
              <a:ext uri="{FF2B5EF4-FFF2-40B4-BE49-F238E27FC236}">
                <a16:creationId xmlns:a16="http://schemas.microsoft.com/office/drawing/2014/main" id="{75AB7F91-EA46-40C8-B741-750A75E1A1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85673F-AFE1-4AA7-9B7E-07A39CEB7AEE}"/>
              </a:ext>
            </a:extLst>
          </p:cNvPr>
          <p:cNvSpPr>
            <a:spLocks noGrp="1"/>
          </p:cNvSpPr>
          <p:nvPr>
            <p:ph type="sldNum" sz="quarter" idx="12"/>
          </p:nvPr>
        </p:nvSpPr>
        <p:spPr/>
        <p:txBody>
          <a:bodyPr/>
          <a:lstStyle/>
          <a:p>
            <a:fld id="{C05D0C3E-B006-4D68-A24C-DA0BCBFB2AE5}" type="slidenum">
              <a:rPr lang="en-US" smtClean="0"/>
              <a:t>‹#›</a:t>
            </a:fld>
            <a:endParaRPr lang="en-US"/>
          </a:p>
        </p:txBody>
      </p:sp>
    </p:spTree>
    <p:extLst>
      <p:ext uri="{BB962C8B-B14F-4D97-AF65-F5344CB8AC3E}">
        <p14:creationId xmlns:p14="http://schemas.microsoft.com/office/powerpoint/2010/main" val="3646152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96935-B2BD-4A67-ADB0-2941FF05488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3E9329F-4D73-4799-93CF-2F008788A5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568D365-94FE-46BB-9C86-F3D2968403A1}"/>
              </a:ext>
            </a:extLst>
          </p:cNvPr>
          <p:cNvSpPr>
            <a:spLocks noGrp="1"/>
          </p:cNvSpPr>
          <p:nvPr>
            <p:ph type="dt" sz="half" idx="10"/>
          </p:nvPr>
        </p:nvSpPr>
        <p:spPr/>
        <p:txBody>
          <a:bodyPr/>
          <a:lstStyle/>
          <a:p>
            <a:fld id="{3481D9FD-E764-491B-B044-51F8FF165710}" type="datetimeFigureOut">
              <a:rPr lang="en-US" smtClean="0"/>
              <a:t>2/6/2018</a:t>
            </a:fld>
            <a:endParaRPr lang="en-US"/>
          </a:p>
        </p:txBody>
      </p:sp>
      <p:sp>
        <p:nvSpPr>
          <p:cNvPr id="5" name="Footer Placeholder 4">
            <a:extLst>
              <a:ext uri="{FF2B5EF4-FFF2-40B4-BE49-F238E27FC236}">
                <a16:creationId xmlns:a16="http://schemas.microsoft.com/office/drawing/2014/main" id="{1E4364F9-A5B0-4954-8976-F6287F158A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26368E-D0C0-4DAB-9AA4-1FECC115D54B}"/>
              </a:ext>
            </a:extLst>
          </p:cNvPr>
          <p:cNvSpPr>
            <a:spLocks noGrp="1"/>
          </p:cNvSpPr>
          <p:nvPr>
            <p:ph type="sldNum" sz="quarter" idx="12"/>
          </p:nvPr>
        </p:nvSpPr>
        <p:spPr/>
        <p:txBody>
          <a:bodyPr/>
          <a:lstStyle/>
          <a:p>
            <a:fld id="{C05D0C3E-B006-4D68-A24C-DA0BCBFB2AE5}" type="slidenum">
              <a:rPr lang="en-US" smtClean="0"/>
              <a:t>‹#›</a:t>
            </a:fld>
            <a:endParaRPr lang="en-US"/>
          </a:p>
        </p:txBody>
      </p:sp>
    </p:spTree>
    <p:extLst>
      <p:ext uri="{BB962C8B-B14F-4D97-AF65-F5344CB8AC3E}">
        <p14:creationId xmlns:p14="http://schemas.microsoft.com/office/powerpoint/2010/main" val="3336195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824BB-081B-4BAB-99FC-2331474911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C056CE3-8854-45E7-BA57-4B85A924193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B1CD5F1-2BD0-4A50-A3B8-C62EF91087C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52F6A53-2D16-4800-AB61-44578608CC07}"/>
              </a:ext>
            </a:extLst>
          </p:cNvPr>
          <p:cNvSpPr>
            <a:spLocks noGrp="1"/>
          </p:cNvSpPr>
          <p:nvPr>
            <p:ph type="dt" sz="half" idx="10"/>
          </p:nvPr>
        </p:nvSpPr>
        <p:spPr/>
        <p:txBody>
          <a:bodyPr/>
          <a:lstStyle/>
          <a:p>
            <a:fld id="{3481D9FD-E764-491B-B044-51F8FF165710}" type="datetimeFigureOut">
              <a:rPr lang="en-US" smtClean="0"/>
              <a:t>2/6/2018</a:t>
            </a:fld>
            <a:endParaRPr lang="en-US"/>
          </a:p>
        </p:txBody>
      </p:sp>
      <p:sp>
        <p:nvSpPr>
          <p:cNvPr id="6" name="Footer Placeholder 5">
            <a:extLst>
              <a:ext uri="{FF2B5EF4-FFF2-40B4-BE49-F238E27FC236}">
                <a16:creationId xmlns:a16="http://schemas.microsoft.com/office/drawing/2014/main" id="{D38C71E6-37B0-4CB1-8B5E-CC0EC23932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A3FB08F-C375-4BE6-BCE5-DCEE39D33621}"/>
              </a:ext>
            </a:extLst>
          </p:cNvPr>
          <p:cNvSpPr>
            <a:spLocks noGrp="1"/>
          </p:cNvSpPr>
          <p:nvPr>
            <p:ph type="sldNum" sz="quarter" idx="12"/>
          </p:nvPr>
        </p:nvSpPr>
        <p:spPr/>
        <p:txBody>
          <a:bodyPr/>
          <a:lstStyle/>
          <a:p>
            <a:fld id="{C05D0C3E-B006-4D68-A24C-DA0BCBFB2AE5}" type="slidenum">
              <a:rPr lang="en-US" smtClean="0"/>
              <a:t>‹#›</a:t>
            </a:fld>
            <a:endParaRPr lang="en-US"/>
          </a:p>
        </p:txBody>
      </p:sp>
    </p:spTree>
    <p:extLst>
      <p:ext uri="{BB962C8B-B14F-4D97-AF65-F5344CB8AC3E}">
        <p14:creationId xmlns:p14="http://schemas.microsoft.com/office/powerpoint/2010/main" val="1064226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1_Two Content">
    <p:bg>
      <p:bgPr>
        <a:solidFill>
          <a:srgbClr val="FDECE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824BB-081B-4BAB-99FC-2331474911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C056CE3-8854-45E7-BA57-4B85A924193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B1CD5F1-2BD0-4A50-A3B8-C62EF91087C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52F6A53-2D16-4800-AB61-44578608CC07}"/>
              </a:ext>
            </a:extLst>
          </p:cNvPr>
          <p:cNvSpPr>
            <a:spLocks noGrp="1"/>
          </p:cNvSpPr>
          <p:nvPr>
            <p:ph type="dt" sz="half" idx="10"/>
          </p:nvPr>
        </p:nvSpPr>
        <p:spPr/>
        <p:txBody>
          <a:bodyPr/>
          <a:lstStyle/>
          <a:p>
            <a:fld id="{3481D9FD-E764-491B-B044-51F8FF165710}" type="datetimeFigureOut">
              <a:rPr lang="en-US" smtClean="0"/>
              <a:t>2/6/2018</a:t>
            </a:fld>
            <a:endParaRPr lang="en-US"/>
          </a:p>
        </p:txBody>
      </p:sp>
      <p:sp>
        <p:nvSpPr>
          <p:cNvPr id="6" name="Footer Placeholder 5">
            <a:extLst>
              <a:ext uri="{FF2B5EF4-FFF2-40B4-BE49-F238E27FC236}">
                <a16:creationId xmlns:a16="http://schemas.microsoft.com/office/drawing/2014/main" id="{D38C71E6-37B0-4CB1-8B5E-CC0EC23932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A3FB08F-C375-4BE6-BCE5-DCEE39D33621}"/>
              </a:ext>
            </a:extLst>
          </p:cNvPr>
          <p:cNvSpPr>
            <a:spLocks noGrp="1"/>
          </p:cNvSpPr>
          <p:nvPr>
            <p:ph type="sldNum" sz="quarter" idx="12"/>
          </p:nvPr>
        </p:nvSpPr>
        <p:spPr/>
        <p:txBody>
          <a:bodyPr/>
          <a:lstStyle/>
          <a:p>
            <a:fld id="{C05D0C3E-B006-4D68-A24C-DA0BCBFB2AE5}" type="slidenum">
              <a:rPr lang="en-US" smtClean="0"/>
              <a:t>‹#›</a:t>
            </a:fld>
            <a:endParaRPr lang="en-US"/>
          </a:p>
        </p:txBody>
      </p:sp>
    </p:spTree>
    <p:extLst>
      <p:ext uri="{BB962C8B-B14F-4D97-AF65-F5344CB8AC3E}">
        <p14:creationId xmlns:p14="http://schemas.microsoft.com/office/powerpoint/2010/main" val="1545176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97EAA-6AAD-41D2-A25A-DBA30570AB7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7743916-0A26-4C51-B693-A32B33496A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4228281-D5A0-461F-B6BE-E106F8B6DC2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2ADF9E5-306E-4CD1-966C-8DF22EF353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FE09BD8-4092-4949-A96F-54964B83DC5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D8DD76B-DB64-4BF5-B662-8C055A6DE38A}"/>
              </a:ext>
            </a:extLst>
          </p:cNvPr>
          <p:cNvSpPr>
            <a:spLocks noGrp="1"/>
          </p:cNvSpPr>
          <p:nvPr>
            <p:ph type="dt" sz="half" idx="10"/>
          </p:nvPr>
        </p:nvSpPr>
        <p:spPr/>
        <p:txBody>
          <a:bodyPr/>
          <a:lstStyle/>
          <a:p>
            <a:fld id="{3481D9FD-E764-491B-B044-51F8FF165710}" type="datetimeFigureOut">
              <a:rPr lang="en-US" smtClean="0"/>
              <a:t>2/6/2018</a:t>
            </a:fld>
            <a:endParaRPr lang="en-US"/>
          </a:p>
        </p:txBody>
      </p:sp>
      <p:sp>
        <p:nvSpPr>
          <p:cNvPr id="8" name="Footer Placeholder 7">
            <a:extLst>
              <a:ext uri="{FF2B5EF4-FFF2-40B4-BE49-F238E27FC236}">
                <a16:creationId xmlns:a16="http://schemas.microsoft.com/office/drawing/2014/main" id="{8C63AC57-0EF1-409F-BA23-27557D2B2B7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AB87C9A-F3C8-4C3A-A804-EF747CFE977E}"/>
              </a:ext>
            </a:extLst>
          </p:cNvPr>
          <p:cNvSpPr>
            <a:spLocks noGrp="1"/>
          </p:cNvSpPr>
          <p:nvPr>
            <p:ph type="sldNum" sz="quarter" idx="12"/>
          </p:nvPr>
        </p:nvSpPr>
        <p:spPr/>
        <p:txBody>
          <a:bodyPr/>
          <a:lstStyle/>
          <a:p>
            <a:fld id="{C05D0C3E-B006-4D68-A24C-DA0BCBFB2AE5}" type="slidenum">
              <a:rPr lang="en-US" smtClean="0"/>
              <a:t>‹#›</a:t>
            </a:fld>
            <a:endParaRPr lang="en-US"/>
          </a:p>
        </p:txBody>
      </p:sp>
    </p:spTree>
    <p:extLst>
      <p:ext uri="{BB962C8B-B14F-4D97-AF65-F5344CB8AC3E}">
        <p14:creationId xmlns:p14="http://schemas.microsoft.com/office/powerpoint/2010/main" val="275830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A72B2-6B87-4538-A2FB-A5341577711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0D871BB-FE1C-4DB3-822F-27AA6D4EEDE1}"/>
              </a:ext>
            </a:extLst>
          </p:cNvPr>
          <p:cNvSpPr>
            <a:spLocks noGrp="1"/>
          </p:cNvSpPr>
          <p:nvPr>
            <p:ph type="dt" sz="half" idx="10"/>
          </p:nvPr>
        </p:nvSpPr>
        <p:spPr/>
        <p:txBody>
          <a:bodyPr/>
          <a:lstStyle/>
          <a:p>
            <a:fld id="{3481D9FD-E764-491B-B044-51F8FF165710}" type="datetimeFigureOut">
              <a:rPr lang="en-US" smtClean="0"/>
              <a:t>2/6/2018</a:t>
            </a:fld>
            <a:endParaRPr lang="en-US"/>
          </a:p>
        </p:txBody>
      </p:sp>
      <p:sp>
        <p:nvSpPr>
          <p:cNvPr id="4" name="Footer Placeholder 3">
            <a:extLst>
              <a:ext uri="{FF2B5EF4-FFF2-40B4-BE49-F238E27FC236}">
                <a16:creationId xmlns:a16="http://schemas.microsoft.com/office/drawing/2014/main" id="{0FDA518F-41A1-409A-AF44-A84FE96E32D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9F132F-F921-4E3E-AAC3-F5821C8ED466}"/>
              </a:ext>
            </a:extLst>
          </p:cNvPr>
          <p:cNvSpPr>
            <a:spLocks noGrp="1"/>
          </p:cNvSpPr>
          <p:nvPr>
            <p:ph type="sldNum" sz="quarter" idx="12"/>
          </p:nvPr>
        </p:nvSpPr>
        <p:spPr/>
        <p:txBody>
          <a:bodyPr/>
          <a:lstStyle/>
          <a:p>
            <a:fld id="{C05D0C3E-B006-4D68-A24C-DA0BCBFB2AE5}" type="slidenum">
              <a:rPr lang="en-US" smtClean="0"/>
              <a:t>‹#›</a:t>
            </a:fld>
            <a:endParaRPr lang="en-US"/>
          </a:p>
        </p:txBody>
      </p:sp>
    </p:spTree>
    <p:extLst>
      <p:ext uri="{BB962C8B-B14F-4D97-AF65-F5344CB8AC3E}">
        <p14:creationId xmlns:p14="http://schemas.microsoft.com/office/powerpoint/2010/main" val="798587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9F3DF30-45AB-4CA7-A771-88D60F0099FF}"/>
              </a:ext>
            </a:extLst>
          </p:cNvPr>
          <p:cNvSpPr>
            <a:spLocks noGrp="1"/>
          </p:cNvSpPr>
          <p:nvPr>
            <p:ph type="dt" sz="half" idx="10"/>
          </p:nvPr>
        </p:nvSpPr>
        <p:spPr/>
        <p:txBody>
          <a:bodyPr/>
          <a:lstStyle/>
          <a:p>
            <a:fld id="{3481D9FD-E764-491B-B044-51F8FF165710}" type="datetimeFigureOut">
              <a:rPr lang="en-US" smtClean="0"/>
              <a:t>2/6/2018</a:t>
            </a:fld>
            <a:endParaRPr lang="en-US"/>
          </a:p>
        </p:txBody>
      </p:sp>
      <p:sp>
        <p:nvSpPr>
          <p:cNvPr id="3" name="Footer Placeholder 2">
            <a:extLst>
              <a:ext uri="{FF2B5EF4-FFF2-40B4-BE49-F238E27FC236}">
                <a16:creationId xmlns:a16="http://schemas.microsoft.com/office/drawing/2014/main" id="{7F74F32B-3A77-4356-B824-CC733A4F454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6DE3C90-669B-4D5C-9DEB-BAD2139C91F7}"/>
              </a:ext>
            </a:extLst>
          </p:cNvPr>
          <p:cNvSpPr>
            <a:spLocks noGrp="1"/>
          </p:cNvSpPr>
          <p:nvPr>
            <p:ph type="sldNum" sz="quarter" idx="12"/>
          </p:nvPr>
        </p:nvSpPr>
        <p:spPr/>
        <p:txBody>
          <a:bodyPr/>
          <a:lstStyle/>
          <a:p>
            <a:fld id="{C05D0C3E-B006-4D68-A24C-DA0BCBFB2AE5}" type="slidenum">
              <a:rPr lang="en-US" smtClean="0"/>
              <a:t>‹#›</a:t>
            </a:fld>
            <a:endParaRPr lang="en-US"/>
          </a:p>
        </p:txBody>
      </p:sp>
    </p:spTree>
    <p:extLst>
      <p:ext uri="{BB962C8B-B14F-4D97-AF65-F5344CB8AC3E}">
        <p14:creationId xmlns:p14="http://schemas.microsoft.com/office/powerpoint/2010/main" val="3128346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bg>
      <p:bgPr>
        <a:solidFill>
          <a:srgbClr val="FDECE3"/>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9F3DF30-45AB-4CA7-A771-88D60F0099FF}"/>
              </a:ext>
            </a:extLst>
          </p:cNvPr>
          <p:cNvSpPr>
            <a:spLocks noGrp="1"/>
          </p:cNvSpPr>
          <p:nvPr>
            <p:ph type="dt" sz="half" idx="10"/>
          </p:nvPr>
        </p:nvSpPr>
        <p:spPr/>
        <p:txBody>
          <a:bodyPr/>
          <a:lstStyle/>
          <a:p>
            <a:fld id="{3481D9FD-E764-491B-B044-51F8FF165710}" type="datetimeFigureOut">
              <a:rPr lang="en-US" smtClean="0"/>
              <a:t>2/6/2018</a:t>
            </a:fld>
            <a:endParaRPr lang="en-US"/>
          </a:p>
        </p:txBody>
      </p:sp>
      <p:sp>
        <p:nvSpPr>
          <p:cNvPr id="3" name="Footer Placeholder 2">
            <a:extLst>
              <a:ext uri="{FF2B5EF4-FFF2-40B4-BE49-F238E27FC236}">
                <a16:creationId xmlns:a16="http://schemas.microsoft.com/office/drawing/2014/main" id="{7F74F32B-3A77-4356-B824-CC733A4F454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6DE3C90-669B-4D5C-9DEB-BAD2139C91F7}"/>
              </a:ext>
            </a:extLst>
          </p:cNvPr>
          <p:cNvSpPr>
            <a:spLocks noGrp="1"/>
          </p:cNvSpPr>
          <p:nvPr>
            <p:ph type="sldNum" sz="quarter" idx="12"/>
          </p:nvPr>
        </p:nvSpPr>
        <p:spPr/>
        <p:txBody>
          <a:bodyPr/>
          <a:lstStyle/>
          <a:p>
            <a:fld id="{C05D0C3E-B006-4D68-A24C-DA0BCBFB2AE5}" type="slidenum">
              <a:rPr lang="en-US" smtClean="0"/>
              <a:t>‹#›</a:t>
            </a:fld>
            <a:endParaRPr lang="en-US"/>
          </a:p>
        </p:txBody>
      </p:sp>
    </p:spTree>
    <p:extLst>
      <p:ext uri="{BB962C8B-B14F-4D97-AF65-F5344CB8AC3E}">
        <p14:creationId xmlns:p14="http://schemas.microsoft.com/office/powerpoint/2010/main" val="3542579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56F33E-A9B3-4CDF-B73E-31E61F1CCF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2DD0E8F-6570-4FE5-9309-47FF096E9BC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F8492D-A855-47FE-824F-82A831B60C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81D9FD-E764-491B-B044-51F8FF165710}" type="datetimeFigureOut">
              <a:rPr lang="en-US" smtClean="0"/>
              <a:t>2/6/2018</a:t>
            </a:fld>
            <a:endParaRPr lang="en-US"/>
          </a:p>
        </p:txBody>
      </p:sp>
      <p:sp>
        <p:nvSpPr>
          <p:cNvPr id="5" name="Footer Placeholder 4">
            <a:extLst>
              <a:ext uri="{FF2B5EF4-FFF2-40B4-BE49-F238E27FC236}">
                <a16:creationId xmlns:a16="http://schemas.microsoft.com/office/drawing/2014/main" id="{F9EB423E-2003-4505-B984-CA4E08C1594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DA2AD1E-5344-4931-B62C-817D3A17BD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5D0C3E-B006-4D68-A24C-DA0BCBFB2AE5}" type="slidenum">
              <a:rPr lang="en-US" smtClean="0"/>
              <a:t>‹#›</a:t>
            </a:fld>
            <a:endParaRPr lang="en-US"/>
          </a:p>
        </p:txBody>
      </p:sp>
    </p:spTree>
    <p:extLst>
      <p:ext uri="{BB962C8B-B14F-4D97-AF65-F5344CB8AC3E}">
        <p14:creationId xmlns:p14="http://schemas.microsoft.com/office/powerpoint/2010/main" val="18457511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61" r:id="rId5"/>
    <p:sldLayoutId id="2147483653" r:id="rId6"/>
    <p:sldLayoutId id="2147483654" r:id="rId7"/>
    <p:sldLayoutId id="2147483655" r:id="rId8"/>
    <p:sldLayoutId id="2147483660" r:id="rId9"/>
    <p:sldLayoutId id="2147483656" r:id="rId10"/>
    <p:sldLayoutId id="2147483657" r:id="rId11"/>
    <p:sldLayoutId id="2147483658" r:id="rId12"/>
    <p:sldLayoutId id="2147483659"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1B65DBF-0A9C-40D5-ABB4-07B7A145E1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72225" y="2443733"/>
            <a:ext cx="2447549" cy="1078994"/>
          </a:xfrm>
          <a:prstGeom prst="rect">
            <a:avLst/>
          </a:prstGeom>
        </p:spPr>
      </p:pic>
      <p:sp>
        <p:nvSpPr>
          <p:cNvPr id="6" name="TextBox 5">
            <a:extLst>
              <a:ext uri="{FF2B5EF4-FFF2-40B4-BE49-F238E27FC236}">
                <a16:creationId xmlns:a16="http://schemas.microsoft.com/office/drawing/2014/main" id="{0AD326AF-DF22-4AFA-9482-A11C9E7E06BD}"/>
              </a:ext>
            </a:extLst>
          </p:cNvPr>
          <p:cNvSpPr txBox="1"/>
          <p:nvPr/>
        </p:nvSpPr>
        <p:spPr>
          <a:xfrm>
            <a:off x="3152774" y="3440430"/>
            <a:ext cx="5886450" cy="523220"/>
          </a:xfrm>
          <a:prstGeom prst="rect">
            <a:avLst/>
          </a:prstGeom>
          <a:noFill/>
        </p:spPr>
        <p:txBody>
          <a:bodyPr wrap="square" rtlCol="0">
            <a:spAutoFit/>
          </a:bodyPr>
          <a:lstStyle/>
          <a:p>
            <a:pPr algn="ctr"/>
            <a:r>
              <a:rPr lang="da-DK" sz="2800" b="1" dirty="0">
                <a:solidFill>
                  <a:srgbClr val="03009F"/>
                </a:solidFill>
                <a:latin typeface="Arial" panose="020B0604020202020204" pitchFamily="34" charset="0"/>
                <a:cs typeface="Arial" panose="020B0604020202020204" pitchFamily="34" charset="0"/>
              </a:rPr>
              <a:t>(</a:t>
            </a:r>
            <a:r>
              <a:rPr lang="da-DK" sz="2800" b="1" i="1" dirty="0">
                <a:solidFill>
                  <a:srgbClr val="03009F"/>
                </a:solidFill>
                <a:latin typeface="Arial" panose="020B0604020202020204" pitchFamily="34" charset="0"/>
                <a:cs typeface="Arial" panose="020B0604020202020204" pitchFamily="34" charset="0"/>
              </a:rPr>
              <a:t>Firmanavn</a:t>
            </a:r>
            <a:r>
              <a:rPr lang="da-DK" sz="2800" b="1" dirty="0">
                <a:solidFill>
                  <a:srgbClr val="03009F"/>
                </a:solidFill>
                <a:latin typeface="Arial" panose="020B0604020202020204" pitchFamily="34" charset="0"/>
                <a:cs typeface="Arial" panose="020B0604020202020204" pitchFamily="34" charset="0"/>
              </a:rPr>
              <a:t>) marketingplan</a:t>
            </a:r>
            <a:endParaRPr lang="en-US" sz="2800" b="1" dirty="0">
              <a:solidFill>
                <a:srgbClr val="03009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6906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27F8E5CE-AA71-4EBA-A630-11E72E458A24}"/>
              </a:ext>
            </a:extLst>
          </p:cNvPr>
          <p:cNvGrpSpPr/>
          <p:nvPr/>
        </p:nvGrpSpPr>
        <p:grpSpPr>
          <a:xfrm>
            <a:off x="1804214" y="1502046"/>
            <a:ext cx="1632677" cy="1632677"/>
            <a:chOff x="407655" y="397703"/>
            <a:chExt cx="1632677" cy="1632677"/>
          </a:xfrm>
        </p:grpSpPr>
        <p:sp>
          <p:nvSpPr>
            <p:cNvPr id="3" name="Rectangle 2">
              <a:extLst>
                <a:ext uri="{FF2B5EF4-FFF2-40B4-BE49-F238E27FC236}">
                  <a16:creationId xmlns:a16="http://schemas.microsoft.com/office/drawing/2014/main" id="{5DA80829-6C6A-4996-8977-6A53E6546404}"/>
                </a:ext>
              </a:extLst>
            </p:cNvPr>
            <p:cNvSpPr/>
            <p:nvPr/>
          </p:nvSpPr>
          <p:spPr>
            <a:xfrm>
              <a:off x="407655" y="397703"/>
              <a:ext cx="1632677" cy="1632677"/>
            </a:xfrm>
            <a:prstGeom prst="rect">
              <a:avLst/>
            </a:prstGeom>
            <a:solidFill>
              <a:srgbClr val="FDECE3"/>
            </a:solid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sp>
          <p:nvSpPr>
            <p:cNvPr id="4" name="TextBox 3">
              <a:extLst>
                <a:ext uri="{FF2B5EF4-FFF2-40B4-BE49-F238E27FC236}">
                  <a16:creationId xmlns:a16="http://schemas.microsoft.com/office/drawing/2014/main" id="{B135389B-7A8C-42AB-8D69-638DDCCB0DB5}"/>
                </a:ext>
              </a:extLst>
            </p:cNvPr>
            <p:cNvSpPr txBox="1"/>
            <p:nvPr/>
          </p:nvSpPr>
          <p:spPr>
            <a:xfrm>
              <a:off x="407655" y="397703"/>
              <a:ext cx="1632677" cy="163267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45720" rIns="0" bIns="45720" numCol="1" spcCol="1270" anchor="ctr" anchorCtr="0">
              <a:noAutofit/>
            </a:bodyPr>
            <a:lstStyle/>
            <a:p>
              <a:pPr lvl="0" algn="ctr" defTabSz="533400">
                <a:lnSpc>
                  <a:spcPct val="90000"/>
                </a:lnSpc>
                <a:spcBef>
                  <a:spcPct val="0"/>
                </a:spcBef>
                <a:spcAft>
                  <a:spcPct val="35000"/>
                </a:spcAft>
              </a:pPr>
              <a:r>
                <a:rPr lang="da-DK" sz="1600" b="1" dirty="0">
                  <a:solidFill>
                    <a:schemeClr val="tx1"/>
                  </a:solidFill>
                  <a:latin typeface="Arial" panose="020B0604020202020204" pitchFamily="34" charset="0"/>
                  <a:cs typeface="Arial" panose="020B0604020202020204" pitchFamily="34" charset="0"/>
                </a:rPr>
                <a:t>Virksomhed</a:t>
              </a:r>
              <a:endParaRPr lang="en-US" sz="1600" b="1" dirty="0">
                <a:solidFill>
                  <a:schemeClr val="tx1"/>
                </a:solidFill>
                <a:latin typeface="Arial" panose="020B0604020202020204" pitchFamily="34" charset="0"/>
                <a:cs typeface="Arial" panose="020B0604020202020204" pitchFamily="34" charset="0"/>
              </a:endParaRPr>
            </a:p>
          </p:txBody>
        </p:sp>
      </p:grpSp>
      <p:cxnSp>
        <p:nvCxnSpPr>
          <p:cNvPr id="5" name="Straight Connector 4">
            <a:extLst>
              <a:ext uri="{FF2B5EF4-FFF2-40B4-BE49-F238E27FC236}">
                <a16:creationId xmlns:a16="http://schemas.microsoft.com/office/drawing/2014/main" id="{7B9F36C1-BF45-4B8D-914E-D678AB846DD6}"/>
              </a:ext>
            </a:extLst>
          </p:cNvPr>
          <p:cNvCxnSpPr/>
          <p:nvPr/>
        </p:nvCxnSpPr>
        <p:spPr>
          <a:xfrm flipH="1">
            <a:off x="3436892" y="2318386"/>
            <a:ext cx="684288" cy="0"/>
          </a:xfrm>
          <a:prstGeom prst="line">
            <a:avLst/>
          </a:prstGeom>
          <a:ln w="12700">
            <a:solidFill>
              <a:srgbClr val="03009F"/>
            </a:solidFill>
            <a:tailEnd type="none" w="sm" len="sm"/>
          </a:ln>
        </p:spPr>
        <p:style>
          <a:lnRef idx="1">
            <a:schemeClr val="accent1"/>
          </a:lnRef>
          <a:fillRef idx="0">
            <a:schemeClr val="accent1"/>
          </a:fillRef>
          <a:effectRef idx="0">
            <a:schemeClr val="accent1"/>
          </a:effectRef>
          <a:fontRef idx="minor">
            <a:schemeClr val="tx1"/>
          </a:fontRef>
        </p:style>
      </p:cxnSp>
      <p:grpSp>
        <p:nvGrpSpPr>
          <p:cNvPr id="6" name="Group 5">
            <a:extLst>
              <a:ext uri="{FF2B5EF4-FFF2-40B4-BE49-F238E27FC236}">
                <a16:creationId xmlns:a16="http://schemas.microsoft.com/office/drawing/2014/main" id="{E8633008-78C9-4ED9-98BD-58F3990B2854}"/>
              </a:ext>
            </a:extLst>
          </p:cNvPr>
          <p:cNvGrpSpPr/>
          <p:nvPr/>
        </p:nvGrpSpPr>
        <p:grpSpPr>
          <a:xfrm>
            <a:off x="4121180" y="1502046"/>
            <a:ext cx="1632677" cy="1632677"/>
            <a:chOff x="407655" y="397703"/>
            <a:chExt cx="1632677" cy="1632677"/>
          </a:xfrm>
        </p:grpSpPr>
        <p:sp>
          <p:nvSpPr>
            <p:cNvPr id="7" name="Rectangle 6">
              <a:extLst>
                <a:ext uri="{FF2B5EF4-FFF2-40B4-BE49-F238E27FC236}">
                  <a16:creationId xmlns:a16="http://schemas.microsoft.com/office/drawing/2014/main" id="{B804C440-CDC9-4B9C-8A7C-62931B47F245}"/>
                </a:ext>
              </a:extLst>
            </p:cNvPr>
            <p:cNvSpPr/>
            <p:nvPr/>
          </p:nvSpPr>
          <p:spPr>
            <a:xfrm>
              <a:off x="407655" y="397703"/>
              <a:ext cx="1632677" cy="1632677"/>
            </a:xfrm>
            <a:prstGeom prst="rect">
              <a:avLst/>
            </a:prstGeom>
            <a:solidFill>
              <a:srgbClr val="FDECE3"/>
            </a:solid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sp>
          <p:nvSpPr>
            <p:cNvPr id="8" name="TextBox 7">
              <a:extLst>
                <a:ext uri="{FF2B5EF4-FFF2-40B4-BE49-F238E27FC236}">
                  <a16:creationId xmlns:a16="http://schemas.microsoft.com/office/drawing/2014/main" id="{89571236-CF1C-4432-B1E4-A72D9D97A293}"/>
                </a:ext>
              </a:extLst>
            </p:cNvPr>
            <p:cNvSpPr txBox="1"/>
            <p:nvPr/>
          </p:nvSpPr>
          <p:spPr>
            <a:xfrm>
              <a:off x="407655" y="397703"/>
              <a:ext cx="1632677" cy="163267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45720" rIns="0" bIns="45720" numCol="1" spcCol="1270" anchor="ctr" anchorCtr="0">
              <a:noAutofit/>
            </a:bodyPr>
            <a:lstStyle/>
            <a:p>
              <a:pPr lvl="0" algn="ctr" defTabSz="533400">
                <a:lnSpc>
                  <a:spcPct val="90000"/>
                </a:lnSpc>
                <a:spcBef>
                  <a:spcPct val="0"/>
                </a:spcBef>
                <a:spcAft>
                  <a:spcPct val="35000"/>
                </a:spcAft>
              </a:pPr>
              <a:r>
                <a:rPr lang="da-DK" sz="1600" b="1" dirty="0">
                  <a:solidFill>
                    <a:schemeClr val="tx1"/>
                  </a:solidFill>
                  <a:latin typeface="Arial" panose="020B0604020202020204" pitchFamily="34" charset="0"/>
                  <a:cs typeface="Arial" panose="020B0604020202020204" pitchFamily="34" charset="0"/>
                </a:rPr>
                <a:t>Produkt</a:t>
              </a:r>
              <a:endParaRPr lang="en-US" sz="1600" b="1" dirty="0">
                <a:solidFill>
                  <a:schemeClr val="tx1"/>
                </a:solidFill>
                <a:latin typeface="Arial" panose="020B0604020202020204" pitchFamily="34" charset="0"/>
                <a:cs typeface="Arial" panose="020B0604020202020204" pitchFamily="34" charset="0"/>
              </a:endParaRPr>
            </a:p>
          </p:txBody>
        </p:sp>
      </p:grpSp>
      <p:cxnSp>
        <p:nvCxnSpPr>
          <p:cNvPr id="9" name="Straight Connector 8">
            <a:extLst>
              <a:ext uri="{FF2B5EF4-FFF2-40B4-BE49-F238E27FC236}">
                <a16:creationId xmlns:a16="http://schemas.microsoft.com/office/drawing/2014/main" id="{C2468E2A-3053-49AD-84D9-D937964D108D}"/>
              </a:ext>
            </a:extLst>
          </p:cNvPr>
          <p:cNvCxnSpPr/>
          <p:nvPr/>
        </p:nvCxnSpPr>
        <p:spPr>
          <a:xfrm flipH="1">
            <a:off x="5753858" y="2318386"/>
            <a:ext cx="684288" cy="0"/>
          </a:xfrm>
          <a:prstGeom prst="line">
            <a:avLst/>
          </a:prstGeom>
          <a:ln w="12700">
            <a:solidFill>
              <a:srgbClr val="03009F"/>
            </a:solidFill>
            <a:tailEnd type="none" w="sm" len="sm"/>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08806351-B3F2-4F3E-B7FF-2DFAD056936F}"/>
              </a:ext>
            </a:extLst>
          </p:cNvPr>
          <p:cNvGrpSpPr/>
          <p:nvPr/>
        </p:nvGrpSpPr>
        <p:grpSpPr>
          <a:xfrm>
            <a:off x="6438145" y="1502046"/>
            <a:ext cx="1632677" cy="1632677"/>
            <a:chOff x="407655" y="397703"/>
            <a:chExt cx="1632677" cy="1632677"/>
          </a:xfrm>
        </p:grpSpPr>
        <p:sp>
          <p:nvSpPr>
            <p:cNvPr id="11" name="Rectangle 10">
              <a:extLst>
                <a:ext uri="{FF2B5EF4-FFF2-40B4-BE49-F238E27FC236}">
                  <a16:creationId xmlns:a16="http://schemas.microsoft.com/office/drawing/2014/main" id="{EA1A19E2-4C20-4456-BBD9-7361887AE24A}"/>
                </a:ext>
              </a:extLst>
            </p:cNvPr>
            <p:cNvSpPr/>
            <p:nvPr/>
          </p:nvSpPr>
          <p:spPr>
            <a:xfrm>
              <a:off x="407655" y="397703"/>
              <a:ext cx="1632677" cy="1632677"/>
            </a:xfrm>
            <a:prstGeom prst="rect">
              <a:avLst/>
            </a:prstGeom>
            <a:solidFill>
              <a:srgbClr val="FDECE3"/>
            </a:solid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sp>
          <p:nvSpPr>
            <p:cNvPr id="12" name="TextBox 11">
              <a:extLst>
                <a:ext uri="{FF2B5EF4-FFF2-40B4-BE49-F238E27FC236}">
                  <a16:creationId xmlns:a16="http://schemas.microsoft.com/office/drawing/2014/main" id="{6ED35C3C-FDF6-42D6-B320-2AAD3D3E6BE5}"/>
                </a:ext>
              </a:extLst>
            </p:cNvPr>
            <p:cNvSpPr txBox="1"/>
            <p:nvPr/>
          </p:nvSpPr>
          <p:spPr>
            <a:xfrm>
              <a:off x="407655" y="397703"/>
              <a:ext cx="1632677" cy="163267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45720" rIns="0" bIns="45720" numCol="1" spcCol="1270" anchor="ctr" anchorCtr="0">
              <a:noAutofit/>
            </a:bodyPr>
            <a:lstStyle/>
            <a:p>
              <a:pPr lvl="0" algn="ctr" defTabSz="533400">
                <a:lnSpc>
                  <a:spcPct val="90000"/>
                </a:lnSpc>
                <a:spcBef>
                  <a:spcPct val="0"/>
                </a:spcBef>
                <a:spcAft>
                  <a:spcPct val="35000"/>
                </a:spcAft>
              </a:pPr>
              <a:r>
                <a:rPr lang="da-DK" sz="1600" b="1" dirty="0">
                  <a:solidFill>
                    <a:schemeClr val="tx1"/>
                  </a:solidFill>
                  <a:latin typeface="Arial" panose="020B0604020202020204" pitchFamily="34" charset="0"/>
                  <a:cs typeface="Arial" panose="020B0604020202020204" pitchFamily="34" charset="0"/>
                </a:rPr>
                <a:t>Målsætning</a:t>
              </a:r>
              <a:endParaRPr lang="en-US" sz="1600" b="1" dirty="0">
                <a:solidFill>
                  <a:schemeClr val="tx1"/>
                </a:solidFill>
                <a:latin typeface="Arial" panose="020B0604020202020204" pitchFamily="34" charset="0"/>
                <a:cs typeface="Arial" panose="020B0604020202020204" pitchFamily="34" charset="0"/>
              </a:endParaRPr>
            </a:p>
          </p:txBody>
        </p:sp>
      </p:grpSp>
      <p:cxnSp>
        <p:nvCxnSpPr>
          <p:cNvPr id="13" name="Straight Connector 12">
            <a:extLst>
              <a:ext uri="{FF2B5EF4-FFF2-40B4-BE49-F238E27FC236}">
                <a16:creationId xmlns:a16="http://schemas.microsoft.com/office/drawing/2014/main" id="{731E86C5-D598-4D89-ADE8-4D46E44A236C}"/>
              </a:ext>
            </a:extLst>
          </p:cNvPr>
          <p:cNvCxnSpPr/>
          <p:nvPr/>
        </p:nvCxnSpPr>
        <p:spPr>
          <a:xfrm flipH="1">
            <a:off x="8070823" y="2318386"/>
            <a:ext cx="684288" cy="0"/>
          </a:xfrm>
          <a:prstGeom prst="line">
            <a:avLst/>
          </a:prstGeom>
          <a:ln w="12700">
            <a:solidFill>
              <a:srgbClr val="03009F"/>
            </a:solidFill>
            <a:tailEnd type="none" w="sm" len="sm"/>
          </a:ln>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19E18A1D-02C4-4E83-94A0-B9EFA9BF6666}"/>
              </a:ext>
            </a:extLst>
          </p:cNvPr>
          <p:cNvGrpSpPr/>
          <p:nvPr/>
        </p:nvGrpSpPr>
        <p:grpSpPr>
          <a:xfrm>
            <a:off x="8755110" y="1502047"/>
            <a:ext cx="1632677" cy="1632677"/>
            <a:chOff x="407655" y="397703"/>
            <a:chExt cx="1632677" cy="1632677"/>
          </a:xfrm>
        </p:grpSpPr>
        <p:sp>
          <p:nvSpPr>
            <p:cNvPr id="15" name="Rectangle 14">
              <a:extLst>
                <a:ext uri="{FF2B5EF4-FFF2-40B4-BE49-F238E27FC236}">
                  <a16:creationId xmlns:a16="http://schemas.microsoft.com/office/drawing/2014/main" id="{B1A4A815-4E26-44F5-93BD-CAF5DF450C7C}"/>
                </a:ext>
              </a:extLst>
            </p:cNvPr>
            <p:cNvSpPr/>
            <p:nvPr/>
          </p:nvSpPr>
          <p:spPr>
            <a:xfrm>
              <a:off x="407655" y="397703"/>
              <a:ext cx="1632677" cy="1632677"/>
            </a:xfrm>
            <a:prstGeom prst="rect">
              <a:avLst/>
            </a:prstGeom>
            <a:solidFill>
              <a:srgbClr val="FDECE3"/>
            </a:solid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sp>
          <p:nvSpPr>
            <p:cNvPr id="16" name="TextBox 15">
              <a:extLst>
                <a:ext uri="{FF2B5EF4-FFF2-40B4-BE49-F238E27FC236}">
                  <a16:creationId xmlns:a16="http://schemas.microsoft.com/office/drawing/2014/main" id="{97B61498-94C5-4D58-9D9D-40F0960F8DD5}"/>
                </a:ext>
              </a:extLst>
            </p:cNvPr>
            <p:cNvSpPr txBox="1"/>
            <p:nvPr/>
          </p:nvSpPr>
          <p:spPr>
            <a:xfrm>
              <a:off x="407655" y="397703"/>
              <a:ext cx="1632677" cy="163267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45720" rIns="0" bIns="45720" numCol="1" spcCol="1270" anchor="ctr" anchorCtr="0">
              <a:noAutofit/>
            </a:bodyPr>
            <a:lstStyle/>
            <a:p>
              <a:pPr lvl="0" algn="ctr" defTabSz="533400">
                <a:lnSpc>
                  <a:spcPct val="90000"/>
                </a:lnSpc>
                <a:spcBef>
                  <a:spcPct val="0"/>
                </a:spcBef>
                <a:spcAft>
                  <a:spcPct val="35000"/>
                </a:spcAft>
              </a:pPr>
              <a:r>
                <a:rPr lang="da-DK" sz="1600" b="1" dirty="0">
                  <a:solidFill>
                    <a:schemeClr val="tx1"/>
                  </a:solidFill>
                  <a:latin typeface="Arial" panose="020B0604020202020204" pitchFamily="34" charset="0"/>
                  <a:cs typeface="Arial" panose="020B0604020202020204" pitchFamily="34" charset="0"/>
                </a:rPr>
                <a:t>Målgruppe</a:t>
              </a:r>
              <a:endParaRPr lang="en-US" sz="1600" b="1" dirty="0">
                <a:solidFill>
                  <a:schemeClr val="tx1"/>
                </a:solidFill>
                <a:latin typeface="Arial" panose="020B0604020202020204" pitchFamily="34" charset="0"/>
                <a:cs typeface="Arial" panose="020B0604020202020204" pitchFamily="34" charset="0"/>
              </a:endParaRPr>
            </a:p>
          </p:txBody>
        </p:sp>
      </p:grpSp>
      <p:grpSp>
        <p:nvGrpSpPr>
          <p:cNvPr id="18" name="Group 17">
            <a:extLst>
              <a:ext uri="{FF2B5EF4-FFF2-40B4-BE49-F238E27FC236}">
                <a16:creationId xmlns:a16="http://schemas.microsoft.com/office/drawing/2014/main" id="{E7BD83AF-3A10-4482-A9AC-F9E66D34E7B4}"/>
              </a:ext>
            </a:extLst>
          </p:cNvPr>
          <p:cNvGrpSpPr/>
          <p:nvPr/>
        </p:nvGrpSpPr>
        <p:grpSpPr>
          <a:xfrm>
            <a:off x="1804214" y="3723276"/>
            <a:ext cx="1632677" cy="1632677"/>
            <a:chOff x="407655" y="397703"/>
            <a:chExt cx="1632677" cy="1632677"/>
          </a:xfrm>
        </p:grpSpPr>
        <p:sp>
          <p:nvSpPr>
            <p:cNvPr id="19" name="Rectangle 18">
              <a:extLst>
                <a:ext uri="{FF2B5EF4-FFF2-40B4-BE49-F238E27FC236}">
                  <a16:creationId xmlns:a16="http://schemas.microsoft.com/office/drawing/2014/main" id="{51C4B8BD-0C27-490D-9F6E-184E33203EDE}"/>
                </a:ext>
              </a:extLst>
            </p:cNvPr>
            <p:cNvSpPr/>
            <p:nvPr/>
          </p:nvSpPr>
          <p:spPr>
            <a:xfrm>
              <a:off x="407655" y="397703"/>
              <a:ext cx="1632677" cy="1632677"/>
            </a:xfrm>
            <a:prstGeom prst="rect">
              <a:avLst/>
            </a:prstGeom>
            <a:solidFill>
              <a:srgbClr val="FDECE3"/>
            </a:solid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sp>
          <p:nvSpPr>
            <p:cNvPr id="20" name="TextBox 19">
              <a:extLst>
                <a:ext uri="{FF2B5EF4-FFF2-40B4-BE49-F238E27FC236}">
                  <a16:creationId xmlns:a16="http://schemas.microsoft.com/office/drawing/2014/main" id="{669D5BB5-8669-446F-A64B-4D260A0C7A63}"/>
                </a:ext>
              </a:extLst>
            </p:cNvPr>
            <p:cNvSpPr txBox="1"/>
            <p:nvPr/>
          </p:nvSpPr>
          <p:spPr>
            <a:xfrm>
              <a:off x="407655" y="397703"/>
              <a:ext cx="1632677" cy="163267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45720" rIns="0" bIns="45720" numCol="1" spcCol="1270" anchor="ctr" anchorCtr="0">
              <a:noAutofit/>
            </a:bodyPr>
            <a:lstStyle/>
            <a:p>
              <a:pPr lvl="0" algn="ctr" defTabSz="533400">
                <a:lnSpc>
                  <a:spcPct val="90000"/>
                </a:lnSpc>
                <a:spcBef>
                  <a:spcPct val="0"/>
                </a:spcBef>
                <a:spcAft>
                  <a:spcPct val="35000"/>
                </a:spcAft>
              </a:pPr>
              <a:r>
                <a:rPr lang="da-DK" sz="1600" b="1" dirty="0">
                  <a:solidFill>
                    <a:schemeClr val="tx1"/>
                  </a:solidFill>
                  <a:latin typeface="Arial" panose="020B0604020202020204" pitchFamily="34" charset="0"/>
                  <a:cs typeface="Arial" panose="020B0604020202020204" pitchFamily="34" charset="0"/>
                </a:rPr>
                <a:t>Strategi</a:t>
              </a:r>
              <a:endParaRPr lang="en-US" sz="1600" b="1" dirty="0">
                <a:solidFill>
                  <a:schemeClr val="tx1"/>
                </a:solidFill>
                <a:latin typeface="Arial" panose="020B0604020202020204" pitchFamily="34" charset="0"/>
                <a:cs typeface="Arial" panose="020B0604020202020204" pitchFamily="34" charset="0"/>
              </a:endParaRPr>
            </a:p>
          </p:txBody>
        </p:sp>
      </p:grpSp>
      <p:cxnSp>
        <p:nvCxnSpPr>
          <p:cNvPr id="21" name="Straight Connector 20">
            <a:extLst>
              <a:ext uri="{FF2B5EF4-FFF2-40B4-BE49-F238E27FC236}">
                <a16:creationId xmlns:a16="http://schemas.microsoft.com/office/drawing/2014/main" id="{1F43AC98-0F9D-477F-8945-F380C5616609}"/>
              </a:ext>
            </a:extLst>
          </p:cNvPr>
          <p:cNvCxnSpPr/>
          <p:nvPr/>
        </p:nvCxnSpPr>
        <p:spPr>
          <a:xfrm flipH="1">
            <a:off x="3436892" y="4539616"/>
            <a:ext cx="684288" cy="0"/>
          </a:xfrm>
          <a:prstGeom prst="line">
            <a:avLst/>
          </a:prstGeom>
          <a:ln w="12700">
            <a:solidFill>
              <a:srgbClr val="03009F"/>
            </a:solidFill>
            <a:tailEnd type="none" w="sm" len="sm"/>
          </a:ln>
        </p:spPr>
        <p:style>
          <a:lnRef idx="1">
            <a:schemeClr val="accent1"/>
          </a:lnRef>
          <a:fillRef idx="0">
            <a:schemeClr val="accent1"/>
          </a:fillRef>
          <a:effectRef idx="0">
            <a:schemeClr val="accent1"/>
          </a:effectRef>
          <a:fontRef idx="minor">
            <a:schemeClr val="tx1"/>
          </a:fontRef>
        </p:style>
      </p:cxnSp>
      <p:grpSp>
        <p:nvGrpSpPr>
          <p:cNvPr id="22" name="Group 21">
            <a:extLst>
              <a:ext uri="{FF2B5EF4-FFF2-40B4-BE49-F238E27FC236}">
                <a16:creationId xmlns:a16="http://schemas.microsoft.com/office/drawing/2014/main" id="{F699D918-0174-4334-8DC1-4D283217CE0B}"/>
              </a:ext>
            </a:extLst>
          </p:cNvPr>
          <p:cNvGrpSpPr/>
          <p:nvPr/>
        </p:nvGrpSpPr>
        <p:grpSpPr>
          <a:xfrm>
            <a:off x="4121180" y="3723277"/>
            <a:ext cx="1632677" cy="1632677"/>
            <a:chOff x="407655" y="397703"/>
            <a:chExt cx="1632677" cy="1632677"/>
          </a:xfrm>
        </p:grpSpPr>
        <p:sp>
          <p:nvSpPr>
            <p:cNvPr id="23" name="Rectangle 22">
              <a:extLst>
                <a:ext uri="{FF2B5EF4-FFF2-40B4-BE49-F238E27FC236}">
                  <a16:creationId xmlns:a16="http://schemas.microsoft.com/office/drawing/2014/main" id="{A5F8DBBE-9590-4B1B-A8CC-AC932A27BB79}"/>
                </a:ext>
              </a:extLst>
            </p:cNvPr>
            <p:cNvSpPr/>
            <p:nvPr/>
          </p:nvSpPr>
          <p:spPr>
            <a:xfrm>
              <a:off x="407655" y="397703"/>
              <a:ext cx="1632677" cy="1632677"/>
            </a:xfrm>
            <a:prstGeom prst="rect">
              <a:avLst/>
            </a:prstGeom>
            <a:solidFill>
              <a:srgbClr val="FDECE3"/>
            </a:solid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sp>
          <p:nvSpPr>
            <p:cNvPr id="24" name="TextBox 23">
              <a:extLst>
                <a:ext uri="{FF2B5EF4-FFF2-40B4-BE49-F238E27FC236}">
                  <a16:creationId xmlns:a16="http://schemas.microsoft.com/office/drawing/2014/main" id="{1EBE035B-6C43-49DA-B764-8F2E509C1373}"/>
                </a:ext>
              </a:extLst>
            </p:cNvPr>
            <p:cNvSpPr txBox="1"/>
            <p:nvPr/>
          </p:nvSpPr>
          <p:spPr>
            <a:xfrm>
              <a:off x="407655" y="397703"/>
              <a:ext cx="1632677" cy="163267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45720" rIns="0" bIns="45720" numCol="1" spcCol="1270" anchor="ctr" anchorCtr="0">
              <a:noAutofit/>
            </a:bodyPr>
            <a:lstStyle/>
            <a:p>
              <a:pPr lvl="0" algn="ctr" defTabSz="533400">
                <a:lnSpc>
                  <a:spcPct val="90000"/>
                </a:lnSpc>
                <a:spcBef>
                  <a:spcPct val="0"/>
                </a:spcBef>
                <a:spcAft>
                  <a:spcPct val="35000"/>
                </a:spcAft>
              </a:pPr>
              <a:r>
                <a:rPr lang="da-DK" sz="1600" b="1" dirty="0">
                  <a:solidFill>
                    <a:schemeClr val="tx1"/>
                  </a:solidFill>
                  <a:latin typeface="Arial" panose="020B0604020202020204" pitchFamily="34" charset="0"/>
                  <a:cs typeface="Arial" panose="020B0604020202020204" pitchFamily="34" charset="0"/>
                </a:rPr>
                <a:t>Taktik</a:t>
              </a:r>
              <a:endParaRPr lang="en-US" sz="1600" b="1" dirty="0">
                <a:solidFill>
                  <a:schemeClr val="tx1"/>
                </a:solidFill>
                <a:latin typeface="Arial" panose="020B0604020202020204" pitchFamily="34" charset="0"/>
                <a:cs typeface="Arial" panose="020B0604020202020204" pitchFamily="34" charset="0"/>
              </a:endParaRPr>
            </a:p>
          </p:txBody>
        </p:sp>
      </p:grpSp>
      <p:cxnSp>
        <p:nvCxnSpPr>
          <p:cNvPr id="25" name="Straight Connector 24">
            <a:extLst>
              <a:ext uri="{FF2B5EF4-FFF2-40B4-BE49-F238E27FC236}">
                <a16:creationId xmlns:a16="http://schemas.microsoft.com/office/drawing/2014/main" id="{C15B06D7-2538-4CE8-8F04-ABC6D8083467}"/>
              </a:ext>
            </a:extLst>
          </p:cNvPr>
          <p:cNvCxnSpPr/>
          <p:nvPr/>
        </p:nvCxnSpPr>
        <p:spPr>
          <a:xfrm flipH="1">
            <a:off x="5753858" y="4539617"/>
            <a:ext cx="684288" cy="0"/>
          </a:xfrm>
          <a:prstGeom prst="line">
            <a:avLst/>
          </a:prstGeom>
          <a:ln w="12700">
            <a:solidFill>
              <a:srgbClr val="03009F"/>
            </a:solidFill>
            <a:tailEnd type="none" w="sm" len="sm"/>
          </a:ln>
        </p:spPr>
        <p:style>
          <a:lnRef idx="1">
            <a:schemeClr val="accent1"/>
          </a:lnRef>
          <a:fillRef idx="0">
            <a:schemeClr val="accent1"/>
          </a:fillRef>
          <a:effectRef idx="0">
            <a:schemeClr val="accent1"/>
          </a:effectRef>
          <a:fontRef idx="minor">
            <a:schemeClr val="tx1"/>
          </a:fontRef>
        </p:style>
      </p:cxnSp>
      <p:grpSp>
        <p:nvGrpSpPr>
          <p:cNvPr id="26" name="Group 25">
            <a:extLst>
              <a:ext uri="{FF2B5EF4-FFF2-40B4-BE49-F238E27FC236}">
                <a16:creationId xmlns:a16="http://schemas.microsoft.com/office/drawing/2014/main" id="{0B6B2261-0E01-4CE4-8FE9-BA93D0836B00}"/>
              </a:ext>
            </a:extLst>
          </p:cNvPr>
          <p:cNvGrpSpPr/>
          <p:nvPr/>
        </p:nvGrpSpPr>
        <p:grpSpPr>
          <a:xfrm>
            <a:off x="6438145" y="3723277"/>
            <a:ext cx="1632677" cy="1632677"/>
            <a:chOff x="407655" y="397703"/>
            <a:chExt cx="1632677" cy="1632677"/>
          </a:xfrm>
        </p:grpSpPr>
        <p:sp>
          <p:nvSpPr>
            <p:cNvPr id="27" name="Rectangle 26">
              <a:extLst>
                <a:ext uri="{FF2B5EF4-FFF2-40B4-BE49-F238E27FC236}">
                  <a16:creationId xmlns:a16="http://schemas.microsoft.com/office/drawing/2014/main" id="{ED8D7BA0-084D-41F1-BD2D-A2BEED8E24A7}"/>
                </a:ext>
              </a:extLst>
            </p:cNvPr>
            <p:cNvSpPr/>
            <p:nvPr/>
          </p:nvSpPr>
          <p:spPr>
            <a:xfrm>
              <a:off x="407655" y="397703"/>
              <a:ext cx="1632677" cy="1632677"/>
            </a:xfrm>
            <a:prstGeom prst="rect">
              <a:avLst/>
            </a:prstGeom>
            <a:solidFill>
              <a:srgbClr val="FDECE3"/>
            </a:solid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sp>
          <p:nvSpPr>
            <p:cNvPr id="28" name="TextBox 27">
              <a:extLst>
                <a:ext uri="{FF2B5EF4-FFF2-40B4-BE49-F238E27FC236}">
                  <a16:creationId xmlns:a16="http://schemas.microsoft.com/office/drawing/2014/main" id="{903973A6-DEEB-4006-B4D6-35D62210CA43}"/>
                </a:ext>
              </a:extLst>
            </p:cNvPr>
            <p:cNvSpPr txBox="1"/>
            <p:nvPr/>
          </p:nvSpPr>
          <p:spPr>
            <a:xfrm>
              <a:off x="407655" y="397703"/>
              <a:ext cx="1632677" cy="163267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45720" rIns="0" bIns="45720" numCol="1" spcCol="1270" anchor="ctr" anchorCtr="0">
              <a:noAutofit/>
            </a:bodyPr>
            <a:lstStyle/>
            <a:p>
              <a:pPr lvl="0" algn="ctr" defTabSz="533400">
                <a:lnSpc>
                  <a:spcPct val="90000"/>
                </a:lnSpc>
                <a:spcBef>
                  <a:spcPct val="0"/>
                </a:spcBef>
                <a:spcAft>
                  <a:spcPct val="35000"/>
                </a:spcAft>
              </a:pPr>
              <a:r>
                <a:rPr lang="da-DK" sz="1600" b="1" dirty="0">
                  <a:solidFill>
                    <a:schemeClr val="tx1"/>
                  </a:solidFill>
                  <a:latin typeface="Arial" panose="020B0604020202020204" pitchFamily="34" charset="0"/>
                  <a:cs typeface="Arial" panose="020B0604020202020204" pitchFamily="34" charset="0"/>
                </a:rPr>
                <a:t>Implementering</a:t>
              </a:r>
              <a:endParaRPr lang="en-US" sz="1600" b="1" dirty="0">
                <a:solidFill>
                  <a:schemeClr val="tx1"/>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880183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50"/>
                                        <p:tgtEl>
                                          <p:spTgt spid="2"/>
                                        </p:tgtEl>
                                      </p:cBhvr>
                                    </p:animEffect>
                                  </p:childTnLst>
                                </p:cTn>
                              </p:par>
                            </p:childTnLst>
                          </p:cTn>
                        </p:par>
                        <p:par>
                          <p:cTn id="8" fill="hold">
                            <p:stCondLst>
                              <p:cond delay="350"/>
                            </p:stCondLst>
                            <p:childTnLst>
                              <p:par>
                                <p:cTn id="9" presetID="2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350"/>
                                        <p:tgtEl>
                                          <p:spTgt spid="5"/>
                                        </p:tgtEl>
                                      </p:cBhvr>
                                    </p:animEffect>
                                  </p:childTnLst>
                                </p:cTn>
                              </p:par>
                            </p:childTnLst>
                          </p:cTn>
                        </p:par>
                        <p:par>
                          <p:cTn id="12" fill="hold">
                            <p:stCondLst>
                              <p:cond delay="700"/>
                            </p:stCondLst>
                            <p:childTnLst>
                              <p:par>
                                <p:cTn id="13" presetID="10" presetClass="entr" presetSubtype="0"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350"/>
                                        <p:tgtEl>
                                          <p:spTgt spid="6"/>
                                        </p:tgtEl>
                                      </p:cBhvr>
                                    </p:animEffect>
                                  </p:childTnLst>
                                </p:cTn>
                              </p:par>
                            </p:childTnLst>
                          </p:cTn>
                        </p:par>
                        <p:par>
                          <p:cTn id="16" fill="hold">
                            <p:stCondLst>
                              <p:cond delay="1050"/>
                            </p:stCondLst>
                            <p:childTnLst>
                              <p:par>
                                <p:cTn id="17" presetID="22" presetClass="entr" presetSubtype="8" fill="hold"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left)">
                                      <p:cBhvr>
                                        <p:cTn id="19" dur="350"/>
                                        <p:tgtEl>
                                          <p:spTgt spid="9"/>
                                        </p:tgtEl>
                                      </p:cBhvr>
                                    </p:animEffect>
                                  </p:childTnLst>
                                </p:cTn>
                              </p:par>
                            </p:childTnLst>
                          </p:cTn>
                        </p:par>
                        <p:par>
                          <p:cTn id="20" fill="hold">
                            <p:stCondLst>
                              <p:cond delay="1400"/>
                            </p:stCondLst>
                            <p:childTnLst>
                              <p:par>
                                <p:cTn id="21" presetID="10" presetClass="entr" presetSubtype="0" fill="hold"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350"/>
                                        <p:tgtEl>
                                          <p:spTgt spid="10"/>
                                        </p:tgtEl>
                                      </p:cBhvr>
                                    </p:animEffect>
                                  </p:childTnLst>
                                </p:cTn>
                              </p:par>
                            </p:childTnLst>
                          </p:cTn>
                        </p:par>
                        <p:par>
                          <p:cTn id="24" fill="hold">
                            <p:stCondLst>
                              <p:cond delay="1750"/>
                            </p:stCondLst>
                            <p:childTnLst>
                              <p:par>
                                <p:cTn id="25" presetID="22" presetClass="entr" presetSubtype="8" fill="hold"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left)">
                                      <p:cBhvr>
                                        <p:cTn id="27" dur="350"/>
                                        <p:tgtEl>
                                          <p:spTgt spid="13"/>
                                        </p:tgtEl>
                                      </p:cBhvr>
                                    </p:animEffect>
                                  </p:childTnLst>
                                </p:cTn>
                              </p:par>
                            </p:childTnLst>
                          </p:cTn>
                        </p:par>
                        <p:par>
                          <p:cTn id="28" fill="hold">
                            <p:stCondLst>
                              <p:cond delay="2100"/>
                            </p:stCondLst>
                            <p:childTnLst>
                              <p:par>
                                <p:cTn id="29" presetID="10" presetClass="entr" presetSubtype="0" fill="hold" nodeType="after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350"/>
                                        <p:tgtEl>
                                          <p:spTgt spid="14"/>
                                        </p:tgtEl>
                                      </p:cBhvr>
                                    </p:animEffect>
                                  </p:childTnLst>
                                </p:cTn>
                              </p:par>
                            </p:childTnLst>
                          </p:cTn>
                        </p:par>
                        <p:par>
                          <p:cTn id="32" fill="hold">
                            <p:stCondLst>
                              <p:cond delay="2450"/>
                            </p:stCondLst>
                            <p:childTnLst>
                              <p:par>
                                <p:cTn id="33" presetID="10" presetClass="entr" presetSubtype="0" fill="hold" nodeType="after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fade">
                                      <p:cBhvr>
                                        <p:cTn id="35" dur="350"/>
                                        <p:tgtEl>
                                          <p:spTgt spid="18"/>
                                        </p:tgtEl>
                                      </p:cBhvr>
                                    </p:animEffect>
                                  </p:childTnLst>
                                </p:cTn>
                              </p:par>
                            </p:childTnLst>
                          </p:cTn>
                        </p:par>
                        <p:par>
                          <p:cTn id="36" fill="hold">
                            <p:stCondLst>
                              <p:cond delay="2800"/>
                            </p:stCondLst>
                            <p:childTnLst>
                              <p:par>
                                <p:cTn id="37" presetID="22" presetClass="entr" presetSubtype="8" fill="hold" nodeType="after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wipe(left)">
                                      <p:cBhvr>
                                        <p:cTn id="39" dur="350"/>
                                        <p:tgtEl>
                                          <p:spTgt spid="21"/>
                                        </p:tgtEl>
                                      </p:cBhvr>
                                    </p:animEffect>
                                  </p:childTnLst>
                                </p:cTn>
                              </p:par>
                            </p:childTnLst>
                          </p:cTn>
                        </p:par>
                        <p:par>
                          <p:cTn id="40" fill="hold">
                            <p:stCondLst>
                              <p:cond delay="3150"/>
                            </p:stCondLst>
                            <p:childTnLst>
                              <p:par>
                                <p:cTn id="41" presetID="10" presetClass="entr" presetSubtype="0" fill="hold" nodeType="after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fade">
                                      <p:cBhvr>
                                        <p:cTn id="43" dur="350"/>
                                        <p:tgtEl>
                                          <p:spTgt spid="22"/>
                                        </p:tgtEl>
                                      </p:cBhvr>
                                    </p:animEffect>
                                  </p:childTnLst>
                                </p:cTn>
                              </p:par>
                            </p:childTnLst>
                          </p:cTn>
                        </p:par>
                        <p:par>
                          <p:cTn id="44" fill="hold">
                            <p:stCondLst>
                              <p:cond delay="3500"/>
                            </p:stCondLst>
                            <p:childTnLst>
                              <p:par>
                                <p:cTn id="45" presetID="22" presetClass="entr" presetSubtype="8" fill="hold" nodeType="after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wipe(left)">
                                      <p:cBhvr>
                                        <p:cTn id="47" dur="350"/>
                                        <p:tgtEl>
                                          <p:spTgt spid="25"/>
                                        </p:tgtEl>
                                      </p:cBhvr>
                                    </p:animEffect>
                                  </p:childTnLst>
                                </p:cTn>
                              </p:par>
                            </p:childTnLst>
                          </p:cTn>
                        </p:par>
                        <p:par>
                          <p:cTn id="48" fill="hold">
                            <p:stCondLst>
                              <p:cond delay="3850"/>
                            </p:stCondLst>
                            <p:childTnLst>
                              <p:par>
                                <p:cTn id="49" presetID="10" presetClass="entr" presetSubtype="0" fill="hold" nodeType="afterEffect">
                                  <p:stCondLst>
                                    <p:cond delay="0"/>
                                  </p:stCondLst>
                                  <p:childTnLst>
                                    <p:set>
                                      <p:cBhvr>
                                        <p:cTn id="50" dur="1" fill="hold">
                                          <p:stCondLst>
                                            <p:cond delay="0"/>
                                          </p:stCondLst>
                                        </p:cTn>
                                        <p:tgtEl>
                                          <p:spTgt spid="26"/>
                                        </p:tgtEl>
                                        <p:attrNameLst>
                                          <p:attrName>style.visibility</p:attrName>
                                        </p:attrNameLst>
                                      </p:cBhvr>
                                      <p:to>
                                        <p:strVal val="visible"/>
                                      </p:to>
                                    </p:set>
                                    <p:animEffect transition="in" filter="fade">
                                      <p:cBhvr>
                                        <p:cTn id="51" dur="35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ectangle 41">
            <a:extLst>
              <a:ext uri="{FF2B5EF4-FFF2-40B4-BE49-F238E27FC236}">
                <a16:creationId xmlns:a16="http://schemas.microsoft.com/office/drawing/2014/main" id="{90D7A1AE-49BD-42D6-B54C-A235B6F5C30C}"/>
              </a:ext>
            </a:extLst>
          </p:cNvPr>
          <p:cNvSpPr/>
          <p:nvPr/>
        </p:nvSpPr>
        <p:spPr>
          <a:xfrm>
            <a:off x="2592150" y="2511086"/>
            <a:ext cx="7007701" cy="3276008"/>
          </a:xfrm>
          <a:prstGeom prst="rect">
            <a:avLst/>
          </a:prstGeom>
          <a:noFill/>
          <a:ln>
            <a:solidFill>
              <a:srgbClr val="0300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1600" dirty="0">
                <a:solidFill>
                  <a:schemeClr val="tx1"/>
                </a:solidFill>
                <a:latin typeface="Arial" panose="020B0604020202020204" pitchFamily="34" charset="0"/>
                <a:cs typeface="Arial" panose="020B0604020202020204" pitchFamily="34" charset="0"/>
              </a:rPr>
              <a:t>Beskriv, hvad din virksomhed tilbyder markedet, ud fra din SWOT-analyse og forretningsplan.</a:t>
            </a:r>
          </a:p>
          <a:p>
            <a:endParaRPr lang="da-DK" sz="1600" dirty="0">
              <a:solidFill>
                <a:schemeClr val="tx1"/>
              </a:solidFill>
              <a:latin typeface="Arial" panose="020B0604020202020204" pitchFamily="34" charset="0"/>
              <a:cs typeface="Arial" panose="020B0604020202020204" pitchFamily="34" charset="0"/>
            </a:endParaRPr>
          </a:p>
          <a:p>
            <a:r>
              <a:rPr lang="da-DK" sz="1600" dirty="0">
                <a:solidFill>
                  <a:schemeClr val="tx1"/>
                </a:solidFill>
                <a:latin typeface="Arial" panose="020B0604020202020204" pitchFamily="34" charset="0"/>
                <a:cs typeface="Arial" panose="020B0604020202020204" pitchFamily="34" charset="0"/>
              </a:rPr>
              <a:t>Hvis nogen bad dig beskrive dit firma med et par sætninger, hvad ville du så sige? Hvad er det, dit firma tilbyder? Hvad gør din virksomhed unik? Hvilke egenskaber kan du tilbyde, som andre virksomheder ikke har? </a:t>
            </a:r>
          </a:p>
        </p:txBody>
      </p:sp>
      <p:grpSp>
        <p:nvGrpSpPr>
          <p:cNvPr id="39" name="Group 38">
            <a:extLst>
              <a:ext uri="{FF2B5EF4-FFF2-40B4-BE49-F238E27FC236}">
                <a16:creationId xmlns:a16="http://schemas.microsoft.com/office/drawing/2014/main" id="{00564362-B087-487A-A7FE-222A76AEFC2E}"/>
              </a:ext>
            </a:extLst>
          </p:cNvPr>
          <p:cNvGrpSpPr/>
          <p:nvPr/>
        </p:nvGrpSpPr>
        <p:grpSpPr>
          <a:xfrm>
            <a:off x="531244" y="497705"/>
            <a:ext cx="1632677" cy="1632677"/>
            <a:chOff x="407655" y="397703"/>
            <a:chExt cx="1632677" cy="1632677"/>
          </a:xfrm>
        </p:grpSpPr>
        <p:sp>
          <p:nvSpPr>
            <p:cNvPr id="40" name="Rectangle 39">
              <a:extLst>
                <a:ext uri="{FF2B5EF4-FFF2-40B4-BE49-F238E27FC236}">
                  <a16:creationId xmlns:a16="http://schemas.microsoft.com/office/drawing/2014/main" id="{98C66161-9DCA-4712-ACDA-ABC5B134142F}"/>
                </a:ext>
              </a:extLst>
            </p:cNvPr>
            <p:cNvSpPr/>
            <p:nvPr/>
          </p:nvSpPr>
          <p:spPr>
            <a:xfrm>
              <a:off x="407655" y="397703"/>
              <a:ext cx="1632677" cy="1632677"/>
            </a:xfrm>
            <a:prstGeom prst="rect">
              <a:avLst/>
            </a:prstGeom>
            <a:solidFill>
              <a:srgbClr val="FDECE3"/>
            </a:solid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sp>
          <p:nvSpPr>
            <p:cNvPr id="41" name="TextBox 40">
              <a:extLst>
                <a:ext uri="{FF2B5EF4-FFF2-40B4-BE49-F238E27FC236}">
                  <a16:creationId xmlns:a16="http://schemas.microsoft.com/office/drawing/2014/main" id="{357B86C4-B1EA-4EEF-A04B-49278C706818}"/>
                </a:ext>
              </a:extLst>
            </p:cNvPr>
            <p:cNvSpPr txBox="1"/>
            <p:nvPr/>
          </p:nvSpPr>
          <p:spPr>
            <a:xfrm>
              <a:off x="407655" y="397703"/>
              <a:ext cx="1632677" cy="163267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45720" rIns="0" bIns="45720" numCol="1" spcCol="1270" anchor="ctr" anchorCtr="0">
              <a:noAutofit/>
            </a:bodyPr>
            <a:lstStyle/>
            <a:p>
              <a:pPr marL="0" lvl="0" indent="0" algn="ctr" defTabSz="533400">
                <a:lnSpc>
                  <a:spcPct val="90000"/>
                </a:lnSpc>
                <a:spcBef>
                  <a:spcPct val="0"/>
                </a:spcBef>
                <a:spcAft>
                  <a:spcPct val="35000"/>
                </a:spcAft>
                <a:buNone/>
              </a:pPr>
              <a:r>
                <a:rPr lang="da-DK" sz="1600" b="1" kern="1200" dirty="0">
                  <a:solidFill>
                    <a:schemeClr val="tx1"/>
                  </a:solidFill>
                  <a:latin typeface="Arial" panose="020B0604020202020204" pitchFamily="34" charset="0"/>
                  <a:cs typeface="Arial" panose="020B0604020202020204" pitchFamily="34" charset="0"/>
                </a:rPr>
                <a:t>Virksomhed</a:t>
              </a:r>
              <a:endParaRPr lang="en-US" sz="1600" b="1" kern="1200" dirty="0">
                <a:solidFill>
                  <a:schemeClr val="tx1"/>
                </a:solidFill>
                <a:latin typeface="Arial" panose="020B0604020202020204" pitchFamily="34" charset="0"/>
                <a:cs typeface="Arial" panose="020B0604020202020204" pitchFamily="34" charset="0"/>
              </a:endParaRPr>
            </a:p>
          </p:txBody>
        </p:sp>
      </p:grpSp>
      <p:cxnSp>
        <p:nvCxnSpPr>
          <p:cNvPr id="5" name="Straight Connector 4">
            <a:extLst>
              <a:ext uri="{FF2B5EF4-FFF2-40B4-BE49-F238E27FC236}">
                <a16:creationId xmlns:a16="http://schemas.microsoft.com/office/drawing/2014/main" id="{920D7293-4781-47B0-9D0F-13496B682681}"/>
              </a:ext>
            </a:extLst>
          </p:cNvPr>
          <p:cNvCxnSpPr/>
          <p:nvPr/>
        </p:nvCxnSpPr>
        <p:spPr>
          <a:xfrm flipH="1">
            <a:off x="2163922" y="1314045"/>
            <a:ext cx="684288" cy="0"/>
          </a:xfrm>
          <a:prstGeom prst="line">
            <a:avLst/>
          </a:prstGeom>
          <a:ln w="12700">
            <a:solidFill>
              <a:srgbClr val="03009F"/>
            </a:solidFill>
            <a:tailEnd type="none" w="sm" len="sm"/>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329A3BAA-C119-4CC8-9C2B-AA71DE5FF463}"/>
              </a:ext>
            </a:extLst>
          </p:cNvPr>
          <p:cNvSpPr txBox="1"/>
          <p:nvPr/>
        </p:nvSpPr>
        <p:spPr>
          <a:xfrm>
            <a:off x="2891440" y="1183238"/>
            <a:ext cx="3472890" cy="261610"/>
          </a:xfrm>
          <a:prstGeom prst="rect">
            <a:avLst/>
          </a:prstGeom>
          <a:noFill/>
        </p:spPr>
        <p:txBody>
          <a:bodyPr wrap="square" rtlCol="0">
            <a:spAutoFit/>
          </a:bodyPr>
          <a:lstStyle/>
          <a:p>
            <a:r>
              <a:rPr lang="da-DK" sz="1100" i="1" dirty="0">
                <a:latin typeface="Arial" panose="020B0604020202020204" pitchFamily="34" charset="0"/>
                <a:cs typeface="Arial" panose="020B0604020202020204" pitchFamily="34" charset="0"/>
              </a:rPr>
              <a:t>Indsæt en kort beskrivelse her</a:t>
            </a:r>
            <a:endParaRPr lang="en-US" sz="1100" i="1" dirty="0">
              <a:latin typeface="Arial" panose="020B0604020202020204" pitchFamily="34" charset="0"/>
              <a:cs typeface="Arial" panose="020B0604020202020204" pitchFamily="34" charset="0"/>
            </a:endParaRPr>
          </a:p>
        </p:txBody>
      </p:sp>
      <p:sp>
        <p:nvSpPr>
          <p:cNvPr id="20" name="Rectangle 19">
            <a:extLst>
              <a:ext uri="{FF2B5EF4-FFF2-40B4-BE49-F238E27FC236}">
                <a16:creationId xmlns:a16="http://schemas.microsoft.com/office/drawing/2014/main" id="{A11D5124-5C59-4F5D-AE3A-9533B3CFAFA9}"/>
              </a:ext>
            </a:extLst>
          </p:cNvPr>
          <p:cNvSpPr/>
          <p:nvPr/>
        </p:nvSpPr>
        <p:spPr>
          <a:xfrm>
            <a:off x="2844199" y="813983"/>
            <a:ext cx="47241" cy="1000125"/>
          </a:xfrm>
          <a:prstGeom prst="rect">
            <a:avLst/>
          </a:prstGeom>
          <a:solidFill>
            <a:srgbClr val="0300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49595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fade">
                                      <p:cBhvr>
                                        <p:cTn id="7" dur="750"/>
                                        <p:tgtEl>
                                          <p:spTgt spid="39"/>
                                        </p:tgtEl>
                                      </p:cBhvr>
                                    </p:animEffect>
                                  </p:childTnLst>
                                </p:cTn>
                              </p:par>
                              <p:par>
                                <p:cTn id="8" presetID="53" presetClass="entr" presetSubtype="16" fill="hold" grpId="0" nodeType="withEffect">
                                  <p:stCondLst>
                                    <p:cond delay="1500"/>
                                  </p:stCondLst>
                                  <p:childTnLst>
                                    <p:set>
                                      <p:cBhvr>
                                        <p:cTn id="9" dur="1" fill="hold">
                                          <p:stCondLst>
                                            <p:cond delay="0"/>
                                          </p:stCondLst>
                                        </p:cTn>
                                        <p:tgtEl>
                                          <p:spTgt spid="20"/>
                                        </p:tgtEl>
                                        <p:attrNameLst>
                                          <p:attrName>style.visibility</p:attrName>
                                        </p:attrNameLst>
                                      </p:cBhvr>
                                      <p:to>
                                        <p:strVal val="visible"/>
                                      </p:to>
                                    </p:set>
                                    <p:anim calcmode="lin" valueType="num">
                                      <p:cBhvr>
                                        <p:cTn id="10" dur="1000" fill="hold"/>
                                        <p:tgtEl>
                                          <p:spTgt spid="20"/>
                                        </p:tgtEl>
                                        <p:attrNameLst>
                                          <p:attrName>ppt_w</p:attrName>
                                        </p:attrNameLst>
                                      </p:cBhvr>
                                      <p:tavLst>
                                        <p:tav tm="0">
                                          <p:val>
                                            <p:fltVal val="0"/>
                                          </p:val>
                                        </p:tav>
                                        <p:tav tm="100000">
                                          <p:val>
                                            <p:strVal val="#ppt_w"/>
                                          </p:val>
                                        </p:tav>
                                      </p:tavLst>
                                    </p:anim>
                                    <p:anim calcmode="lin" valueType="num">
                                      <p:cBhvr>
                                        <p:cTn id="11" dur="1000" fill="hold"/>
                                        <p:tgtEl>
                                          <p:spTgt spid="20"/>
                                        </p:tgtEl>
                                        <p:attrNameLst>
                                          <p:attrName>ppt_h</p:attrName>
                                        </p:attrNameLst>
                                      </p:cBhvr>
                                      <p:tavLst>
                                        <p:tav tm="0">
                                          <p:val>
                                            <p:fltVal val="0"/>
                                          </p:val>
                                        </p:tav>
                                        <p:tav tm="100000">
                                          <p:val>
                                            <p:strVal val="#ppt_h"/>
                                          </p:val>
                                        </p:tav>
                                      </p:tavLst>
                                    </p:anim>
                                    <p:animEffect transition="in" filter="fade">
                                      <p:cBhvr>
                                        <p:cTn id="12" dur="1000"/>
                                        <p:tgtEl>
                                          <p:spTgt spid="20"/>
                                        </p:tgtEl>
                                      </p:cBhvr>
                                    </p:animEffect>
                                  </p:childTnLst>
                                </p:cTn>
                              </p:par>
                              <p:par>
                                <p:cTn id="13" presetID="22" presetClass="entr" presetSubtype="8" fill="hold" nodeType="withEffect">
                                  <p:stCondLst>
                                    <p:cond delay="90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600"/>
                                        <p:tgtEl>
                                          <p:spTgt spid="5"/>
                                        </p:tgtEl>
                                      </p:cBhvr>
                                    </p:animEffect>
                                  </p:childTnLst>
                                </p:cTn>
                              </p:par>
                              <p:par>
                                <p:cTn id="16" presetID="10" presetClass="entr" presetSubtype="0" fill="hold" grpId="0" nodeType="withEffect">
                                  <p:stCondLst>
                                    <p:cond delay="3250"/>
                                  </p:stCondLst>
                                  <p:childTnLst>
                                    <p:set>
                                      <p:cBhvr>
                                        <p:cTn id="17" dur="1" fill="hold">
                                          <p:stCondLst>
                                            <p:cond delay="0"/>
                                          </p:stCondLst>
                                        </p:cTn>
                                        <p:tgtEl>
                                          <p:spTgt spid="19"/>
                                        </p:tgtEl>
                                        <p:attrNameLst>
                                          <p:attrName>style.visibility</p:attrName>
                                        </p:attrNameLst>
                                      </p:cBhvr>
                                      <p:to>
                                        <p:strVal val="visible"/>
                                      </p:to>
                                    </p:set>
                                    <p:animEffect transition="in" filter="fade">
                                      <p:cBhvr>
                                        <p:cTn id="18" dur="500"/>
                                        <p:tgtEl>
                                          <p:spTgt spid="19"/>
                                        </p:tgtEl>
                                      </p:cBhvr>
                                    </p:animEffect>
                                  </p:childTnLst>
                                </p:cTn>
                              </p:par>
                            </p:childTnLst>
                          </p:cTn>
                        </p:par>
                        <p:par>
                          <p:cTn id="19" fill="hold">
                            <p:stCondLst>
                              <p:cond delay="3750"/>
                            </p:stCondLst>
                            <p:childTnLst>
                              <p:par>
                                <p:cTn id="20" presetID="10" presetClass="entr" presetSubtype="0" fill="hold" grpId="0" nodeType="afterEffect">
                                  <p:stCondLst>
                                    <p:cond delay="0"/>
                                  </p:stCondLst>
                                  <p:childTnLst>
                                    <p:set>
                                      <p:cBhvr>
                                        <p:cTn id="21" dur="1" fill="hold">
                                          <p:stCondLst>
                                            <p:cond delay="0"/>
                                          </p:stCondLst>
                                        </p:cTn>
                                        <p:tgtEl>
                                          <p:spTgt spid="42"/>
                                        </p:tgtEl>
                                        <p:attrNameLst>
                                          <p:attrName>style.visibility</p:attrName>
                                        </p:attrNameLst>
                                      </p:cBhvr>
                                      <p:to>
                                        <p:strVal val="visible"/>
                                      </p:to>
                                    </p:set>
                                    <p:animEffect transition="in" filter="fade">
                                      <p:cBhvr>
                                        <p:cTn id="22"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19" grpId="0"/>
      <p:bldP spid="2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ectangle 41">
            <a:extLst>
              <a:ext uri="{FF2B5EF4-FFF2-40B4-BE49-F238E27FC236}">
                <a16:creationId xmlns:a16="http://schemas.microsoft.com/office/drawing/2014/main" id="{90D7A1AE-49BD-42D6-B54C-A235B6F5C30C}"/>
              </a:ext>
            </a:extLst>
          </p:cNvPr>
          <p:cNvSpPr/>
          <p:nvPr/>
        </p:nvSpPr>
        <p:spPr>
          <a:xfrm>
            <a:off x="2592150" y="2511086"/>
            <a:ext cx="7007701" cy="3276008"/>
          </a:xfrm>
          <a:prstGeom prst="rect">
            <a:avLst/>
          </a:prstGeom>
          <a:noFill/>
          <a:ln>
            <a:solidFill>
              <a:srgbClr val="0300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1600" dirty="0">
                <a:solidFill>
                  <a:schemeClr val="tx1"/>
                </a:solidFill>
                <a:latin typeface="Arial" panose="020B0604020202020204" pitchFamily="34" charset="0"/>
                <a:cs typeface="Arial" panose="020B0604020202020204" pitchFamily="34" charset="0"/>
              </a:rPr>
              <a:t>Beskriv dit produkt eller din serviceydelse med alle fordelagtige detaljer.</a:t>
            </a:r>
          </a:p>
          <a:p>
            <a:endParaRPr lang="da-DK" sz="1600" dirty="0">
              <a:solidFill>
                <a:schemeClr val="tx1"/>
              </a:solidFill>
              <a:latin typeface="Arial" panose="020B0604020202020204" pitchFamily="34" charset="0"/>
              <a:cs typeface="Arial" panose="020B0604020202020204" pitchFamily="34" charset="0"/>
            </a:endParaRPr>
          </a:p>
          <a:p>
            <a:r>
              <a:rPr lang="da-DK" sz="1600" dirty="0">
                <a:solidFill>
                  <a:schemeClr val="tx1"/>
                </a:solidFill>
                <a:latin typeface="Arial" panose="020B0604020202020204" pitchFamily="34" charset="0"/>
                <a:cs typeface="Arial" panose="020B0604020202020204" pitchFamily="34" charset="0"/>
              </a:rPr>
              <a:t>Hvad kan eller gør dit produkt eller din serviceydelse? Hvilke kvaliteter eller egenskaber adskiller det/den fra andre, der er på markedet? </a:t>
            </a:r>
          </a:p>
        </p:txBody>
      </p:sp>
      <p:grpSp>
        <p:nvGrpSpPr>
          <p:cNvPr id="39" name="Group 38">
            <a:extLst>
              <a:ext uri="{FF2B5EF4-FFF2-40B4-BE49-F238E27FC236}">
                <a16:creationId xmlns:a16="http://schemas.microsoft.com/office/drawing/2014/main" id="{00564362-B087-487A-A7FE-222A76AEFC2E}"/>
              </a:ext>
            </a:extLst>
          </p:cNvPr>
          <p:cNvGrpSpPr/>
          <p:nvPr/>
        </p:nvGrpSpPr>
        <p:grpSpPr>
          <a:xfrm>
            <a:off x="531244" y="497705"/>
            <a:ext cx="1632677" cy="1632677"/>
            <a:chOff x="407655" y="397703"/>
            <a:chExt cx="1632677" cy="1632677"/>
          </a:xfrm>
        </p:grpSpPr>
        <p:sp>
          <p:nvSpPr>
            <p:cNvPr id="40" name="Rectangle 39">
              <a:extLst>
                <a:ext uri="{FF2B5EF4-FFF2-40B4-BE49-F238E27FC236}">
                  <a16:creationId xmlns:a16="http://schemas.microsoft.com/office/drawing/2014/main" id="{98C66161-9DCA-4712-ACDA-ABC5B134142F}"/>
                </a:ext>
              </a:extLst>
            </p:cNvPr>
            <p:cNvSpPr/>
            <p:nvPr/>
          </p:nvSpPr>
          <p:spPr>
            <a:xfrm>
              <a:off x="407655" y="397703"/>
              <a:ext cx="1632677" cy="1632677"/>
            </a:xfrm>
            <a:prstGeom prst="rect">
              <a:avLst/>
            </a:prstGeom>
            <a:solidFill>
              <a:srgbClr val="FDECE3"/>
            </a:solid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sp>
          <p:nvSpPr>
            <p:cNvPr id="41" name="TextBox 40">
              <a:extLst>
                <a:ext uri="{FF2B5EF4-FFF2-40B4-BE49-F238E27FC236}">
                  <a16:creationId xmlns:a16="http://schemas.microsoft.com/office/drawing/2014/main" id="{357B86C4-B1EA-4EEF-A04B-49278C706818}"/>
                </a:ext>
              </a:extLst>
            </p:cNvPr>
            <p:cNvSpPr txBox="1"/>
            <p:nvPr/>
          </p:nvSpPr>
          <p:spPr>
            <a:xfrm>
              <a:off x="407655" y="397703"/>
              <a:ext cx="1632677" cy="163267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45720" rIns="0" bIns="45720" numCol="1" spcCol="1270" anchor="ctr" anchorCtr="0">
              <a:noAutofit/>
            </a:bodyPr>
            <a:lstStyle/>
            <a:p>
              <a:pPr marL="0" lvl="0" indent="0" algn="ctr" defTabSz="533400">
                <a:lnSpc>
                  <a:spcPct val="90000"/>
                </a:lnSpc>
                <a:spcBef>
                  <a:spcPct val="0"/>
                </a:spcBef>
                <a:spcAft>
                  <a:spcPct val="35000"/>
                </a:spcAft>
                <a:buNone/>
              </a:pPr>
              <a:r>
                <a:rPr lang="da-DK" sz="1600" b="1" dirty="0">
                  <a:solidFill>
                    <a:schemeClr val="tx1"/>
                  </a:solidFill>
                  <a:latin typeface="Arial" panose="020B0604020202020204" pitchFamily="34" charset="0"/>
                  <a:cs typeface="Arial" panose="020B0604020202020204" pitchFamily="34" charset="0"/>
                </a:rPr>
                <a:t>Produkt</a:t>
              </a:r>
              <a:endParaRPr lang="en-US" sz="1600" b="1" kern="1200" dirty="0">
                <a:solidFill>
                  <a:schemeClr val="tx1"/>
                </a:solidFill>
                <a:latin typeface="Arial" panose="020B0604020202020204" pitchFamily="34" charset="0"/>
                <a:cs typeface="Arial" panose="020B0604020202020204" pitchFamily="34" charset="0"/>
              </a:endParaRPr>
            </a:p>
          </p:txBody>
        </p:sp>
      </p:grpSp>
      <p:cxnSp>
        <p:nvCxnSpPr>
          <p:cNvPr id="5" name="Straight Connector 4">
            <a:extLst>
              <a:ext uri="{FF2B5EF4-FFF2-40B4-BE49-F238E27FC236}">
                <a16:creationId xmlns:a16="http://schemas.microsoft.com/office/drawing/2014/main" id="{920D7293-4781-47B0-9D0F-13496B682681}"/>
              </a:ext>
            </a:extLst>
          </p:cNvPr>
          <p:cNvCxnSpPr/>
          <p:nvPr/>
        </p:nvCxnSpPr>
        <p:spPr>
          <a:xfrm flipH="1">
            <a:off x="2163922" y="1314045"/>
            <a:ext cx="684288" cy="0"/>
          </a:xfrm>
          <a:prstGeom prst="line">
            <a:avLst/>
          </a:prstGeom>
          <a:ln w="12700">
            <a:solidFill>
              <a:srgbClr val="03009F"/>
            </a:solidFill>
            <a:tailEnd type="none" w="sm" len="sm"/>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A11D5124-5C59-4F5D-AE3A-9533B3CFAFA9}"/>
              </a:ext>
            </a:extLst>
          </p:cNvPr>
          <p:cNvSpPr/>
          <p:nvPr/>
        </p:nvSpPr>
        <p:spPr>
          <a:xfrm>
            <a:off x="2844199" y="813983"/>
            <a:ext cx="47241" cy="1000125"/>
          </a:xfrm>
          <a:prstGeom prst="rect">
            <a:avLst/>
          </a:prstGeom>
          <a:solidFill>
            <a:srgbClr val="0300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85558860-161F-4C0E-8FEA-0F8CB46D848F}"/>
              </a:ext>
            </a:extLst>
          </p:cNvPr>
          <p:cNvSpPr txBox="1"/>
          <p:nvPr/>
        </p:nvSpPr>
        <p:spPr>
          <a:xfrm>
            <a:off x="2891440" y="1183238"/>
            <a:ext cx="3472890" cy="261610"/>
          </a:xfrm>
          <a:prstGeom prst="rect">
            <a:avLst/>
          </a:prstGeom>
          <a:noFill/>
        </p:spPr>
        <p:txBody>
          <a:bodyPr wrap="square" rtlCol="0">
            <a:spAutoFit/>
          </a:bodyPr>
          <a:lstStyle/>
          <a:p>
            <a:r>
              <a:rPr lang="da-DK" sz="1100" i="1" dirty="0">
                <a:latin typeface="Arial" panose="020B0604020202020204" pitchFamily="34" charset="0"/>
                <a:cs typeface="Arial" panose="020B0604020202020204" pitchFamily="34" charset="0"/>
              </a:rPr>
              <a:t>Indsæt en kort beskrivelse her</a:t>
            </a:r>
            <a:endParaRPr lang="en-US" sz="11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8290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fade">
                                      <p:cBhvr>
                                        <p:cTn id="7" dur="750"/>
                                        <p:tgtEl>
                                          <p:spTgt spid="39"/>
                                        </p:tgtEl>
                                      </p:cBhvr>
                                    </p:animEffect>
                                  </p:childTnLst>
                                </p:cTn>
                              </p:par>
                              <p:par>
                                <p:cTn id="8" presetID="53" presetClass="entr" presetSubtype="16" fill="hold" grpId="0" nodeType="withEffect">
                                  <p:stCondLst>
                                    <p:cond delay="1500"/>
                                  </p:stCondLst>
                                  <p:childTnLst>
                                    <p:set>
                                      <p:cBhvr>
                                        <p:cTn id="9" dur="1" fill="hold">
                                          <p:stCondLst>
                                            <p:cond delay="0"/>
                                          </p:stCondLst>
                                        </p:cTn>
                                        <p:tgtEl>
                                          <p:spTgt spid="20"/>
                                        </p:tgtEl>
                                        <p:attrNameLst>
                                          <p:attrName>style.visibility</p:attrName>
                                        </p:attrNameLst>
                                      </p:cBhvr>
                                      <p:to>
                                        <p:strVal val="visible"/>
                                      </p:to>
                                    </p:set>
                                    <p:anim calcmode="lin" valueType="num">
                                      <p:cBhvr>
                                        <p:cTn id="10" dur="1000" fill="hold"/>
                                        <p:tgtEl>
                                          <p:spTgt spid="20"/>
                                        </p:tgtEl>
                                        <p:attrNameLst>
                                          <p:attrName>ppt_w</p:attrName>
                                        </p:attrNameLst>
                                      </p:cBhvr>
                                      <p:tavLst>
                                        <p:tav tm="0">
                                          <p:val>
                                            <p:fltVal val="0"/>
                                          </p:val>
                                        </p:tav>
                                        <p:tav tm="100000">
                                          <p:val>
                                            <p:strVal val="#ppt_w"/>
                                          </p:val>
                                        </p:tav>
                                      </p:tavLst>
                                    </p:anim>
                                    <p:anim calcmode="lin" valueType="num">
                                      <p:cBhvr>
                                        <p:cTn id="11" dur="1000" fill="hold"/>
                                        <p:tgtEl>
                                          <p:spTgt spid="20"/>
                                        </p:tgtEl>
                                        <p:attrNameLst>
                                          <p:attrName>ppt_h</p:attrName>
                                        </p:attrNameLst>
                                      </p:cBhvr>
                                      <p:tavLst>
                                        <p:tav tm="0">
                                          <p:val>
                                            <p:fltVal val="0"/>
                                          </p:val>
                                        </p:tav>
                                        <p:tav tm="100000">
                                          <p:val>
                                            <p:strVal val="#ppt_h"/>
                                          </p:val>
                                        </p:tav>
                                      </p:tavLst>
                                    </p:anim>
                                    <p:animEffect transition="in" filter="fade">
                                      <p:cBhvr>
                                        <p:cTn id="12" dur="1000"/>
                                        <p:tgtEl>
                                          <p:spTgt spid="20"/>
                                        </p:tgtEl>
                                      </p:cBhvr>
                                    </p:animEffect>
                                  </p:childTnLst>
                                </p:cTn>
                              </p:par>
                              <p:par>
                                <p:cTn id="13" presetID="22" presetClass="entr" presetSubtype="8" fill="hold" nodeType="withEffect">
                                  <p:stCondLst>
                                    <p:cond delay="90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600"/>
                                        <p:tgtEl>
                                          <p:spTgt spid="5"/>
                                        </p:tgtEl>
                                      </p:cBhvr>
                                    </p:animEffect>
                                  </p:childTnLst>
                                </p:cTn>
                              </p:par>
                            </p:childTnLst>
                          </p:cTn>
                        </p:par>
                        <p:par>
                          <p:cTn id="16" fill="hold">
                            <p:stCondLst>
                              <p:cond delay="2500"/>
                            </p:stCondLst>
                            <p:childTnLst>
                              <p:par>
                                <p:cTn id="17" presetID="10" presetClass="entr" presetSubtype="0" fill="hold" grpId="0" nodeType="afterEffect">
                                  <p:stCondLst>
                                    <p:cond delay="0"/>
                                  </p:stCondLst>
                                  <p:childTnLst>
                                    <p:set>
                                      <p:cBhvr>
                                        <p:cTn id="18" dur="1" fill="hold">
                                          <p:stCondLst>
                                            <p:cond delay="0"/>
                                          </p:stCondLst>
                                        </p:cTn>
                                        <p:tgtEl>
                                          <p:spTgt spid="42"/>
                                        </p:tgtEl>
                                        <p:attrNameLst>
                                          <p:attrName>style.visibility</p:attrName>
                                        </p:attrNameLst>
                                      </p:cBhvr>
                                      <p:to>
                                        <p:strVal val="visible"/>
                                      </p:to>
                                    </p:set>
                                    <p:animEffect transition="in" filter="fade">
                                      <p:cBhvr>
                                        <p:cTn id="19" dur="500"/>
                                        <p:tgtEl>
                                          <p:spTgt spid="42"/>
                                        </p:tgtEl>
                                      </p:cBhvr>
                                    </p:animEffect>
                                  </p:childTnLst>
                                </p:cTn>
                              </p:par>
                              <p:par>
                                <p:cTn id="20" presetID="10" presetClass="entr" presetSubtype="0" fill="hold" grpId="0" nodeType="withEffect">
                                  <p:stCondLst>
                                    <p:cond delay="325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20" grpId="0" animBg="1"/>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ectangle 41">
            <a:extLst>
              <a:ext uri="{FF2B5EF4-FFF2-40B4-BE49-F238E27FC236}">
                <a16:creationId xmlns:a16="http://schemas.microsoft.com/office/drawing/2014/main" id="{90D7A1AE-49BD-42D6-B54C-A235B6F5C30C}"/>
              </a:ext>
            </a:extLst>
          </p:cNvPr>
          <p:cNvSpPr/>
          <p:nvPr/>
        </p:nvSpPr>
        <p:spPr>
          <a:xfrm>
            <a:off x="2592150" y="2511086"/>
            <a:ext cx="7007701" cy="3276008"/>
          </a:xfrm>
          <a:prstGeom prst="rect">
            <a:avLst/>
          </a:prstGeom>
          <a:noFill/>
          <a:ln>
            <a:solidFill>
              <a:srgbClr val="0300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1600" dirty="0">
                <a:solidFill>
                  <a:schemeClr val="tx1"/>
                </a:solidFill>
                <a:latin typeface="Arial" panose="020B0604020202020204" pitchFamily="34" charset="0"/>
                <a:cs typeface="Arial" panose="020B0604020202020204" pitchFamily="34" charset="0"/>
              </a:rPr>
              <a:t>Hvad håber du at få ud af din(e) markedsføringskampagne(r)? </a:t>
            </a:r>
          </a:p>
          <a:p>
            <a:endParaRPr lang="da-DK" sz="1600" dirty="0">
              <a:solidFill>
                <a:schemeClr val="tx1"/>
              </a:solidFill>
              <a:latin typeface="Arial" panose="020B0604020202020204" pitchFamily="34" charset="0"/>
              <a:cs typeface="Arial" panose="020B0604020202020204" pitchFamily="34" charset="0"/>
            </a:endParaRPr>
          </a:p>
          <a:p>
            <a:r>
              <a:rPr lang="da-DK" sz="1600" dirty="0">
                <a:solidFill>
                  <a:schemeClr val="tx1"/>
                </a:solidFill>
                <a:latin typeface="Arial" panose="020B0604020202020204" pitchFamily="34" charset="0"/>
                <a:cs typeface="Arial" panose="020B0604020202020204" pitchFamily="34" charset="0"/>
              </a:rPr>
              <a:t>Beskriv dine mål og de nøgleinitiativer, du vil sætte i gang for at nå hvert mål. Vær specifik, og gør det målbart og opnåeligt, fx at opnå et bestemt salgstal, generere et på forhånd fastlagt antal kundeemner eller e-mailtilmeldinger eller opnå et bestemt antal følgere på de sociale medier. Husk at fastlægge en deadline.</a:t>
            </a:r>
          </a:p>
        </p:txBody>
      </p:sp>
      <p:grpSp>
        <p:nvGrpSpPr>
          <p:cNvPr id="39" name="Group 38">
            <a:extLst>
              <a:ext uri="{FF2B5EF4-FFF2-40B4-BE49-F238E27FC236}">
                <a16:creationId xmlns:a16="http://schemas.microsoft.com/office/drawing/2014/main" id="{00564362-B087-487A-A7FE-222A76AEFC2E}"/>
              </a:ext>
            </a:extLst>
          </p:cNvPr>
          <p:cNvGrpSpPr/>
          <p:nvPr/>
        </p:nvGrpSpPr>
        <p:grpSpPr>
          <a:xfrm>
            <a:off x="531244" y="497705"/>
            <a:ext cx="1632677" cy="1632677"/>
            <a:chOff x="407655" y="397703"/>
            <a:chExt cx="1632677" cy="1632677"/>
          </a:xfrm>
        </p:grpSpPr>
        <p:sp>
          <p:nvSpPr>
            <p:cNvPr id="40" name="Rectangle 39">
              <a:extLst>
                <a:ext uri="{FF2B5EF4-FFF2-40B4-BE49-F238E27FC236}">
                  <a16:creationId xmlns:a16="http://schemas.microsoft.com/office/drawing/2014/main" id="{98C66161-9DCA-4712-ACDA-ABC5B134142F}"/>
                </a:ext>
              </a:extLst>
            </p:cNvPr>
            <p:cNvSpPr/>
            <p:nvPr/>
          </p:nvSpPr>
          <p:spPr>
            <a:xfrm>
              <a:off x="407655" y="397703"/>
              <a:ext cx="1632677" cy="1632677"/>
            </a:xfrm>
            <a:prstGeom prst="rect">
              <a:avLst/>
            </a:prstGeom>
            <a:solidFill>
              <a:srgbClr val="FDECE3"/>
            </a:solid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sp>
          <p:nvSpPr>
            <p:cNvPr id="41" name="TextBox 40">
              <a:extLst>
                <a:ext uri="{FF2B5EF4-FFF2-40B4-BE49-F238E27FC236}">
                  <a16:creationId xmlns:a16="http://schemas.microsoft.com/office/drawing/2014/main" id="{357B86C4-B1EA-4EEF-A04B-49278C706818}"/>
                </a:ext>
              </a:extLst>
            </p:cNvPr>
            <p:cNvSpPr txBox="1"/>
            <p:nvPr/>
          </p:nvSpPr>
          <p:spPr>
            <a:xfrm>
              <a:off x="407655" y="397703"/>
              <a:ext cx="1632677" cy="163267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45720" rIns="0" bIns="45720" numCol="1" spcCol="1270" anchor="ctr" anchorCtr="0">
              <a:noAutofit/>
            </a:bodyPr>
            <a:lstStyle/>
            <a:p>
              <a:pPr marL="0" lvl="0" indent="0" algn="ctr" defTabSz="533400">
                <a:lnSpc>
                  <a:spcPct val="90000"/>
                </a:lnSpc>
                <a:spcBef>
                  <a:spcPct val="0"/>
                </a:spcBef>
                <a:spcAft>
                  <a:spcPct val="35000"/>
                </a:spcAft>
                <a:buNone/>
              </a:pPr>
              <a:r>
                <a:rPr lang="da-DK" sz="1600" b="1" dirty="0">
                  <a:solidFill>
                    <a:schemeClr val="tx1"/>
                  </a:solidFill>
                  <a:latin typeface="Arial" panose="020B0604020202020204" pitchFamily="34" charset="0"/>
                  <a:cs typeface="Arial" panose="020B0604020202020204" pitchFamily="34" charset="0"/>
                </a:rPr>
                <a:t>Målsætning</a:t>
              </a:r>
              <a:endParaRPr lang="en-US" sz="1600" b="1" kern="1200" dirty="0">
                <a:solidFill>
                  <a:schemeClr val="tx1"/>
                </a:solidFill>
                <a:latin typeface="Arial" panose="020B0604020202020204" pitchFamily="34" charset="0"/>
                <a:cs typeface="Arial" panose="020B0604020202020204" pitchFamily="34" charset="0"/>
              </a:endParaRPr>
            </a:p>
          </p:txBody>
        </p:sp>
      </p:grpSp>
      <p:cxnSp>
        <p:nvCxnSpPr>
          <p:cNvPr id="5" name="Straight Connector 4">
            <a:extLst>
              <a:ext uri="{FF2B5EF4-FFF2-40B4-BE49-F238E27FC236}">
                <a16:creationId xmlns:a16="http://schemas.microsoft.com/office/drawing/2014/main" id="{920D7293-4781-47B0-9D0F-13496B682681}"/>
              </a:ext>
            </a:extLst>
          </p:cNvPr>
          <p:cNvCxnSpPr/>
          <p:nvPr/>
        </p:nvCxnSpPr>
        <p:spPr>
          <a:xfrm flipH="1">
            <a:off x="2163922" y="1314045"/>
            <a:ext cx="684288" cy="0"/>
          </a:xfrm>
          <a:prstGeom prst="line">
            <a:avLst/>
          </a:prstGeom>
          <a:ln w="12700">
            <a:solidFill>
              <a:srgbClr val="03009F"/>
            </a:solidFill>
            <a:tailEnd type="none" w="sm" len="sm"/>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A11D5124-5C59-4F5D-AE3A-9533B3CFAFA9}"/>
              </a:ext>
            </a:extLst>
          </p:cNvPr>
          <p:cNvSpPr/>
          <p:nvPr/>
        </p:nvSpPr>
        <p:spPr>
          <a:xfrm>
            <a:off x="2844199" y="813983"/>
            <a:ext cx="47241" cy="1000125"/>
          </a:xfrm>
          <a:prstGeom prst="rect">
            <a:avLst/>
          </a:prstGeom>
          <a:solidFill>
            <a:srgbClr val="0300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0706B3AB-82B2-4B53-8242-84EF9CE1A7DA}"/>
              </a:ext>
            </a:extLst>
          </p:cNvPr>
          <p:cNvSpPr txBox="1"/>
          <p:nvPr/>
        </p:nvSpPr>
        <p:spPr>
          <a:xfrm>
            <a:off x="2891440" y="1183238"/>
            <a:ext cx="3472890" cy="261610"/>
          </a:xfrm>
          <a:prstGeom prst="rect">
            <a:avLst/>
          </a:prstGeom>
          <a:noFill/>
        </p:spPr>
        <p:txBody>
          <a:bodyPr wrap="square" rtlCol="0">
            <a:spAutoFit/>
          </a:bodyPr>
          <a:lstStyle/>
          <a:p>
            <a:r>
              <a:rPr lang="da-DK" sz="1100" i="1" dirty="0">
                <a:latin typeface="Arial" panose="020B0604020202020204" pitchFamily="34" charset="0"/>
                <a:cs typeface="Arial" panose="020B0604020202020204" pitchFamily="34" charset="0"/>
              </a:rPr>
              <a:t>Indsæt en kort beskrivelse her</a:t>
            </a:r>
            <a:endParaRPr lang="en-US" sz="11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48371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fade">
                                      <p:cBhvr>
                                        <p:cTn id="7" dur="750"/>
                                        <p:tgtEl>
                                          <p:spTgt spid="39"/>
                                        </p:tgtEl>
                                      </p:cBhvr>
                                    </p:animEffect>
                                  </p:childTnLst>
                                </p:cTn>
                              </p:par>
                              <p:par>
                                <p:cTn id="8" presetID="53" presetClass="entr" presetSubtype="16" fill="hold" grpId="0" nodeType="withEffect">
                                  <p:stCondLst>
                                    <p:cond delay="1500"/>
                                  </p:stCondLst>
                                  <p:childTnLst>
                                    <p:set>
                                      <p:cBhvr>
                                        <p:cTn id="9" dur="1" fill="hold">
                                          <p:stCondLst>
                                            <p:cond delay="0"/>
                                          </p:stCondLst>
                                        </p:cTn>
                                        <p:tgtEl>
                                          <p:spTgt spid="20"/>
                                        </p:tgtEl>
                                        <p:attrNameLst>
                                          <p:attrName>style.visibility</p:attrName>
                                        </p:attrNameLst>
                                      </p:cBhvr>
                                      <p:to>
                                        <p:strVal val="visible"/>
                                      </p:to>
                                    </p:set>
                                    <p:anim calcmode="lin" valueType="num">
                                      <p:cBhvr>
                                        <p:cTn id="10" dur="1000" fill="hold"/>
                                        <p:tgtEl>
                                          <p:spTgt spid="20"/>
                                        </p:tgtEl>
                                        <p:attrNameLst>
                                          <p:attrName>ppt_w</p:attrName>
                                        </p:attrNameLst>
                                      </p:cBhvr>
                                      <p:tavLst>
                                        <p:tav tm="0">
                                          <p:val>
                                            <p:fltVal val="0"/>
                                          </p:val>
                                        </p:tav>
                                        <p:tav tm="100000">
                                          <p:val>
                                            <p:strVal val="#ppt_w"/>
                                          </p:val>
                                        </p:tav>
                                      </p:tavLst>
                                    </p:anim>
                                    <p:anim calcmode="lin" valueType="num">
                                      <p:cBhvr>
                                        <p:cTn id="11" dur="1000" fill="hold"/>
                                        <p:tgtEl>
                                          <p:spTgt spid="20"/>
                                        </p:tgtEl>
                                        <p:attrNameLst>
                                          <p:attrName>ppt_h</p:attrName>
                                        </p:attrNameLst>
                                      </p:cBhvr>
                                      <p:tavLst>
                                        <p:tav tm="0">
                                          <p:val>
                                            <p:fltVal val="0"/>
                                          </p:val>
                                        </p:tav>
                                        <p:tav tm="100000">
                                          <p:val>
                                            <p:strVal val="#ppt_h"/>
                                          </p:val>
                                        </p:tav>
                                      </p:tavLst>
                                    </p:anim>
                                    <p:animEffect transition="in" filter="fade">
                                      <p:cBhvr>
                                        <p:cTn id="12" dur="1000"/>
                                        <p:tgtEl>
                                          <p:spTgt spid="20"/>
                                        </p:tgtEl>
                                      </p:cBhvr>
                                    </p:animEffect>
                                  </p:childTnLst>
                                </p:cTn>
                              </p:par>
                              <p:par>
                                <p:cTn id="13" presetID="22" presetClass="entr" presetSubtype="8" fill="hold" nodeType="withEffect">
                                  <p:stCondLst>
                                    <p:cond delay="90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600"/>
                                        <p:tgtEl>
                                          <p:spTgt spid="5"/>
                                        </p:tgtEl>
                                      </p:cBhvr>
                                    </p:animEffect>
                                  </p:childTnLst>
                                </p:cTn>
                              </p:par>
                            </p:childTnLst>
                          </p:cTn>
                        </p:par>
                        <p:par>
                          <p:cTn id="16" fill="hold">
                            <p:stCondLst>
                              <p:cond delay="2500"/>
                            </p:stCondLst>
                            <p:childTnLst>
                              <p:par>
                                <p:cTn id="17" presetID="10" presetClass="entr" presetSubtype="0" fill="hold" grpId="0" nodeType="afterEffect">
                                  <p:stCondLst>
                                    <p:cond delay="0"/>
                                  </p:stCondLst>
                                  <p:childTnLst>
                                    <p:set>
                                      <p:cBhvr>
                                        <p:cTn id="18" dur="1" fill="hold">
                                          <p:stCondLst>
                                            <p:cond delay="0"/>
                                          </p:stCondLst>
                                        </p:cTn>
                                        <p:tgtEl>
                                          <p:spTgt spid="42"/>
                                        </p:tgtEl>
                                        <p:attrNameLst>
                                          <p:attrName>style.visibility</p:attrName>
                                        </p:attrNameLst>
                                      </p:cBhvr>
                                      <p:to>
                                        <p:strVal val="visible"/>
                                      </p:to>
                                    </p:set>
                                    <p:animEffect transition="in" filter="fade">
                                      <p:cBhvr>
                                        <p:cTn id="19" dur="500"/>
                                        <p:tgtEl>
                                          <p:spTgt spid="42"/>
                                        </p:tgtEl>
                                      </p:cBhvr>
                                    </p:animEffect>
                                  </p:childTnLst>
                                </p:cTn>
                              </p:par>
                              <p:par>
                                <p:cTn id="20" presetID="10" presetClass="entr" presetSubtype="0" fill="hold" grpId="0" nodeType="withEffect">
                                  <p:stCondLst>
                                    <p:cond delay="325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20" grpId="0" animBg="1"/>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ectangle 41">
            <a:extLst>
              <a:ext uri="{FF2B5EF4-FFF2-40B4-BE49-F238E27FC236}">
                <a16:creationId xmlns:a16="http://schemas.microsoft.com/office/drawing/2014/main" id="{90D7A1AE-49BD-42D6-B54C-A235B6F5C30C}"/>
              </a:ext>
            </a:extLst>
          </p:cNvPr>
          <p:cNvSpPr/>
          <p:nvPr/>
        </p:nvSpPr>
        <p:spPr>
          <a:xfrm>
            <a:off x="2592150" y="2511086"/>
            <a:ext cx="7007701" cy="3276008"/>
          </a:xfrm>
          <a:prstGeom prst="rect">
            <a:avLst/>
          </a:prstGeom>
          <a:noFill/>
          <a:ln>
            <a:solidFill>
              <a:srgbClr val="0300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1600" dirty="0">
                <a:solidFill>
                  <a:schemeClr val="tx1"/>
                </a:solidFill>
                <a:latin typeface="Arial" panose="020B0604020202020204" pitchFamily="34" charset="0"/>
                <a:cs typeface="Arial" panose="020B0604020202020204" pitchFamily="34" charset="0"/>
              </a:rPr>
              <a:t>Husk på din forretningsplan og dit </a:t>
            </a:r>
            <a:r>
              <a:rPr lang="da-DK" sz="1600" dirty="0" err="1">
                <a:solidFill>
                  <a:schemeClr val="tx1"/>
                </a:solidFill>
                <a:latin typeface="Arial" panose="020B0604020202020204" pitchFamily="34" charset="0"/>
                <a:cs typeface="Arial" panose="020B0604020202020204" pitchFamily="34" charset="0"/>
              </a:rPr>
              <a:t>pitch</a:t>
            </a:r>
            <a:r>
              <a:rPr lang="da-DK" sz="1600" dirty="0">
                <a:solidFill>
                  <a:schemeClr val="tx1"/>
                </a:solidFill>
                <a:latin typeface="Arial" panose="020B0604020202020204" pitchFamily="34" charset="0"/>
                <a:cs typeface="Arial" panose="020B0604020202020204" pitchFamily="34" charset="0"/>
              </a:rPr>
              <a:t>, og beskriv, hvem dine kunder er (både dem, du har nu, og dem, du gerne vil have i fremtiden). </a:t>
            </a:r>
          </a:p>
          <a:p>
            <a:endParaRPr lang="da-DK" sz="1600" dirty="0">
              <a:solidFill>
                <a:schemeClr val="tx1"/>
              </a:solidFill>
              <a:latin typeface="Arial" panose="020B0604020202020204" pitchFamily="34" charset="0"/>
              <a:cs typeface="Arial" panose="020B0604020202020204" pitchFamily="34" charset="0"/>
            </a:endParaRPr>
          </a:p>
          <a:p>
            <a:r>
              <a:rPr lang="da-DK" sz="1600" dirty="0">
                <a:solidFill>
                  <a:schemeClr val="tx1"/>
                </a:solidFill>
                <a:latin typeface="Arial" panose="020B0604020202020204" pitchFamily="34" charset="0"/>
                <a:cs typeface="Arial" panose="020B0604020202020204" pitchFamily="34" charset="0"/>
              </a:rPr>
              <a:t>Tag faktorer som alder, køn, indkomstniveau, profession, uddannelsesniveau, familieforhold, geografisk placering, vaner, forbrugeradfærd, livsstil osv. i betragtning. Det vil hjælpe dig med at forstå, hvad disse mennesker ønsker, hvilke produkter eller serviceydelser de vil finde tiltrækkende, og dermed, hvordan du skal kommunikere til dem.</a:t>
            </a:r>
          </a:p>
          <a:p>
            <a:endParaRPr lang="da-DK" sz="1600" dirty="0">
              <a:solidFill>
                <a:schemeClr val="tx1"/>
              </a:solidFill>
              <a:latin typeface="Arial" panose="020B0604020202020204" pitchFamily="34" charset="0"/>
              <a:cs typeface="Arial" panose="020B0604020202020204" pitchFamily="34" charset="0"/>
            </a:endParaRPr>
          </a:p>
          <a:p>
            <a:endParaRPr lang="da-DK" sz="1600" dirty="0">
              <a:solidFill>
                <a:schemeClr val="tx1"/>
              </a:solidFill>
              <a:latin typeface="Arial" panose="020B0604020202020204" pitchFamily="34" charset="0"/>
              <a:cs typeface="Arial" panose="020B0604020202020204" pitchFamily="34" charset="0"/>
            </a:endParaRPr>
          </a:p>
        </p:txBody>
      </p:sp>
      <p:grpSp>
        <p:nvGrpSpPr>
          <p:cNvPr id="39" name="Group 38">
            <a:extLst>
              <a:ext uri="{FF2B5EF4-FFF2-40B4-BE49-F238E27FC236}">
                <a16:creationId xmlns:a16="http://schemas.microsoft.com/office/drawing/2014/main" id="{00564362-B087-487A-A7FE-222A76AEFC2E}"/>
              </a:ext>
            </a:extLst>
          </p:cNvPr>
          <p:cNvGrpSpPr/>
          <p:nvPr/>
        </p:nvGrpSpPr>
        <p:grpSpPr>
          <a:xfrm>
            <a:off x="531244" y="497705"/>
            <a:ext cx="1632677" cy="1632677"/>
            <a:chOff x="407655" y="397703"/>
            <a:chExt cx="1632677" cy="1632677"/>
          </a:xfrm>
        </p:grpSpPr>
        <p:sp>
          <p:nvSpPr>
            <p:cNvPr id="40" name="Rectangle 39">
              <a:extLst>
                <a:ext uri="{FF2B5EF4-FFF2-40B4-BE49-F238E27FC236}">
                  <a16:creationId xmlns:a16="http://schemas.microsoft.com/office/drawing/2014/main" id="{98C66161-9DCA-4712-ACDA-ABC5B134142F}"/>
                </a:ext>
              </a:extLst>
            </p:cNvPr>
            <p:cNvSpPr/>
            <p:nvPr/>
          </p:nvSpPr>
          <p:spPr>
            <a:xfrm>
              <a:off x="407655" y="397703"/>
              <a:ext cx="1632677" cy="1632677"/>
            </a:xfrm>
            <a:prstGeom prst="rect">
              <a:avLst/>
            </a:prstGeom>
            <a:solidFill>
              <a:srgbClr val="FDECE3"/>
            </a:solid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sp>
          <p:nvSpPr>
            <p:cNvPr id="41" name="TextBox 40">
              <a:extLst>
                <a:ext uri="{FF2B5EF4-FFF2-40B4-BE49-F238E27FC236}">
                  <a16:creationId xmlns:a16="http://schemas.microsoft.com/office/drawing/2014/main" id="{357B86C4-B1EA-4EEF-A04B-49278C706818}"/>
                </a:ext>
              </a:extLst>
            </p:cNvPr>
            <p:cNvSpPr txBox="1"/>
            <p:nvPr/>
          </p:nvSpPr>
          <p:spPr>
            <a:xfrm>
              <a:off x="407655" y="397703"/>
              <a:ext cx="1632677" cy="163267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45720" rIns="0" bIns="45720" numCol="1" spcCol="1270" anchor="ctr" anchorCtr="0">
              <a:noAutofit/>
            </a:bodyPr>
            <a:lstStyle/>
            <a:p>
              <a:pPr marL="0" lvl="0" indent="0" algn="ctr" defTabSz="533400">
                <a:lnSpc>
                  <a:spcPct val="90000"/>
                </a:lnSpc>
                <a:spcBef>
                  <a:spcPct val="0"/>
                </a:spcBef>
                <a:spcAft>
                  <a:spcPct val="35000"/>
                </a:spcAft>
                <a:buNone/>
              </a:pPr>
              <a:r>
                <a:rPr lang="da-DK" sz="1600" b="1" kern="1200" dirty="0">
                  <a:solidFill>
                    <a:schemeClr val="tx1"/>
                  </a:solidFill>
                  <a:latin typeface="Arial" panose="020B0604020202020204" pitchFamily="34" charset="0"/>
                  <a:cs typeface="Arial" panose="020B0604020202020204" pitchFamily="34" charset="0"/>
                </a:rPr>
                <a:t>Målgruppe</a:t>
              </a:r>
              <a:endParaRPr lang="en-US" sz="1600" b="1" kern="1200" dirty="0">
                <a:solidFill>
                  <a:schemeClr val="tx1"/>
                </a:solidFill>
                <a:latin typeface="Arial" panose="020B0604020202020204" pitchFamily="34" charset="0"/>
                <a:cs typeface="Arial" panose="020B0604020202020204" pitchFamily="34" charset="0"/>
              </a:endParaRPr>
            </a:p>
          </p:txBody>
        </p:sp>
      </p:grpSp>
      <p:cxnSp>
        <p:nvCxnSpPr>
          <p:cNvPr id="5" name="Straight Connector 4">
            <a:extLst>
              <a:ext uri="{FF2B5EF4-FFF2-40B4-BE49-F238E27FC236}">
                <a16:creationId xmlns:a16="http://schemas.microsoft.com/office/drawing/2014/main" id="{920D7293-4781-47B0-9D0F-13496B682681}"/>
              </a:ext>
            </a:extLst>
          </p:cNvPr>
          <p:cNvCxnSpPr/>
          <p:nvPr/>
        </p:nvCxnSpPr>
        <p:spPr>
          <a:xfrm flipH="1">
            <a:off x="2163922" y="1314045"/>
            <a:ext cx="684288" cy="0"/>
          </a:xfrm>
          <a:prstGeom prst="line">
            <a:avLst/>
          </a:prstGeom>
          <a:ln w="12700">
            <a:solidFill>
              <a:srgbClr val="03009F"/>
            </a:solidFill>
            <a:tailEnd type="none" w="sm" len="sm"/>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A11D5124-5C59-4F5D-AE3A-9533B3CFAFA9}"/>
              </a:ext>
            </a:extLst>
          </p:cNvPr>
          <p:cNvSpPr/>
          <p:nvPr/>
        </p:nvSpPr>
        <p:spPr>
          <a:xfrm>
            <a:off x="2844199" y="813983"/>
            <a:ext cx="47241" cy="1000125"/>
          </a:xfrm>
          <a:prstGeom prst="rect">
            <a:avLst/>
          </a:prstGeom>
          <a:solidFill>
            <a:srgbClr val="0300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E1A95923-9666-4184-8250-9D96FA88CFB2}"/>
              </a:ext>
            </a:extLst>
          </p:cNvPr>
          <p:cNvSpPr txBox="1"/>
          <p:nvPr/>
        </p:nvSpPr>
        <p:spPr>
          <a:xfrm>
            <a:off x="2891440" y="1183238"/>
            <a:ext cx="3472890" cy="261610"/>
          </a:xfrm>
          <a:prstGeom prst="rect">
            <a:avLst/>
          </a:prstGeom>
          <a:noFill/>
        </p:spPr>
        <p:txBody>
          <a:bodyPr wrap="square" rtlCol="0">
            <a:spAutoFit/>
          </a:bodyPr>
          <a:lstStyle/>
          <a:p>
            <a:r>
              <a:rPr lang="da-DK" sz="1100" i="1" dirty="0">
                <a:latin typeface="Arial" panose="020B0604020202020204" pitchFamily="34" charset="0"/>
                <a:cs typeface="Arial" panose="020B0604020202020204" pitchFamily="34" charset="0"/>
              </a:rPr>
              <a:t>Indsæt en kort beskrivelse her</a:t>
            </a:r>
            <a:endParaRPr lang="en-US" sz="11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20028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fade">
                                      <p:cBhvr>
                                        <p:cTn id="7" dur="750"/>
                                        <p:tgtEl>
                                          <p:spTgt spid="39"/>
                                        </p:tgtEl>
                                      </p:cBhvr>
                                    </p:animEffect>
                                  </p:childTnLst>
                                </p:cTn>
                              </p:par>
                              <p:par>
                                <p:cTn id="8" presetID="53" presetClass="entr" presetSubtype="16" fill="hold" grpId="0" nodeType="withEffect">
                                  <p:stCondLst>
                                    <p:cond delay="1500"/>
                                  </p:stCondLst>
                                  <p:childTnLst>
                                    <p:set>
                                      <p:cBhvr>
                                        <p:cTn id="9" dur="1" fill="hold">
                                          <p:stCondLst>
                                            <p:cond delay="0"/>
                                          </p:stCondLst>
                                        </p:cTn>
                                        <p:tgtEl>
                                          <p:spTgt spid="20"/>
                                        </p:tgtEl>
                                        <p:attrNameLst>
                                          <p:attrName>style.visibility</p:attrName>
                                        </p:attrNameLst>
                                      </p:cBhvr>
                                      <p:to>
                                        <p:strVal val="visible"/>
                                      </p:to>
                                    </p:set>
                                    <p:anim calcmode="lin" valueType="num">
                                      <p:cBhvr>
                                        <p:cTn id="10" dur="1000" fill="hold"/>
                                        <p:tgtEl>
                                          <p:spTgt spid="20"/>
                                        </p:tgtEl>
                                        <p:attrNameLst>
                                          <p:attrName>ppt_w</p:attrName>
                                        </p:attrNameLst>
                                      </p:cBhvr>
                                      <p:tavLst>
                                        <p:tav tm="0">
                                          <p:val>
                                            <p:fltVal val="0"/>
                                          </p:val>
                                        </p:tav>
                                        <p:tav tm="100000">
                                          <p:val>
                                            <p:strVal val="#ppt_w"/>
                                          </p:val>
                                        </p:tav>
                                      </p:tavLst>
                                    </p:anim>
                                    <p:anim calcmode="lin" valueType="num">
                                      <p:cBhvr>
                                        <p:cTn id="11" dur="1000" fill="hold"/>
                                        <p:tgtEl>
                                          <p:spTgt spid="20"/>
                                        </p:tgtEl>
                                        <p:attrNameLst>
                                          <p:attrName>ppt_h</p:attrName>
                                        </p:attrNameLst>
                                      </p:cBhvr>
                                      <p:tavLst>
                                        <p:tav tm="0">
                                          <p:val>
                                            <p:fltVal val="0"/>
                                          </p:val>
                                        </p:tav>
                                        <p:tav tm="100000">
                                          <p:val>
                                            <p:strVal val="#ppt_h"/>
                                          </p:val>
                                        </p:tav>
                                      </p:tavLst>
                                    </p:anim>
                                    <p:animEffect transition="in" filter="fade">
                                      <p:cBhvr>
                                        <p:cTn id="12" dur="1000"/>
                                        <p:tgtEl>
                                          <p:spTgt spid="20"/>
                                        </p:tgtEl>
                                      </p:cBhvr>
                                    </p:animEffect>
                                  </p:childTnLst>
                                </p:cTn>
                              </p:par>
                              <p:par>
                                <p:cTn id="13" presetID="22" presetClass="entr" presetSubtype="8" fill="hold" nodeType="withEffect">
                                  <p:stCondLst>
                                    <p:cond delay="90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600"/>
                                        <p:tgtEl>
                                          <p:spTgt spid="5"/>
                                        </p:tgtEl>
                                      </p:cBhvr>
                                    </p:animEffect>
                                  </p:childTnLst>
                                </p:cTn>
                              </p:par>
                            </p:childTnLst>
                          </p:cTn>
                        </p:par>
                        <p:par>
                          <p:cTn id="16" fill="hold">
                            <p:stCondLst>
                              <p:cond delay="2500"/>
                            </p:stCondLst>
                            <p:childTnLst>
                              <p:par>
                                <p:cTn id="17" presetID="10" presetClass="entr" presetSubtype="0" fill="hold" grpId="0" nodeType="afterEffect">
                                  <p:stCondLst>
                                    <p:cond delay="0"/>
                                  </p:stCondLst>
                                  <p:childTnLst>
                                    <p:set>
                                      <p:cBhvr>
                                        <p:cTn id="18" dur="1" fill="hold">
                                          <p:stCondLst>
                                            <p:cond delay="0"/>
                                          </p:stCondLst>
                                        </p:cTn>
                                        <p:tgtEl>
                                          <p:spTgt spid="42"/>
                                        </p:tgtEl>
                                        <p:attrNameLst>
                                          <p:attrName>style.visibility</p:attrName>
                                        </p:attrNameLst>
                                      </p:cBhvr>
                                      <p:to>
                                        <p:strVal val="visible"/>
                                      </p:to>
                                    </p:set>
                                    <p:animEffect transition="in" filter="fade">
                                      <p:cBhvr>
                                        <p:cTn id="19" dur="500"/>
                                        <p:tgtEl>
                                          <p:spTgt spid="42"/>
                                        </p:tgtEl>
                                      </p:cBhvr>
                                    </p:animEffect>
                                  </p:childTnLst>
                                </p:cTn>
                              </p:par>
                              <p:par>
                                <p:cTn id="20" presetID="10" presetClass="entr" presetSubtype="0" fill="hold" grpId="0" nodeType="withEffect">
                                  <p:stCondLst>
                                    <p:cond delay="325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20" grpId="0" animBg="1"/>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ectangle 41">
            <a:extLst>
              <a:ext uri="{FF2B5EF4-FFF2-40B4-BE49-F238E27FC236}">
                <a16:creationId xmlns:a16="http://schemas.microsoft.com/office/drawing/2014/main" id="{90D7A1AE-49BD-42D6-B54C-A235B6F5C30C}"/>
              </a:ext>
            </a:extLst>
          </p:cNvPr>
          <p:cNvSpPr/>
          <p:nvPr/>
        </p:nvSpPr>
        <p:spPr>
          <a:xfrm>
            <a:off x="2592150" y="2511086"/>
            <a:ext cx="7007701" cy="3276008"/>
          </a:xfrm>
          <a:prstGeom prst="rect">
            <a:avLst/>
          </a:prstGeom>
          <a:noFill/>
          <a:ln>
            <a:solidFill>
              <a:srgbClr val="0300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1600" dirty="0">
                <a:solidFill>
                  <a:schemeClr val="tx1"/>
                </a:solidFill>
                <a:latin typeface="Arial" panose="020B0604020202020204" pitchFamily="34" charset="0"/>
                <a:cs typeface="Arial" panose="020B0604020202020204" pitchFamily="34" charset="0"/>
              </a:rPr>
              <a:t>Hvilken position vil du indtage for at udvide din markedsandel og tiltrække nye kunder?</a:t>
            </a:r>
          </a:p>
          <a:p>
            <a:endParaRPr lang="da-DK" sz="1600" dirty="0">
              <a:solidFill>
                <a:schemeClr val="tx1"/>
              </a:solidFill>
              <a:latin typeface="Arial" panose="020B0604020202020204" pitchFamily="34" charset="0"/>
              <a:cs typeface="Arial" panose="020B0604020202020204" pitchFamily="34" charset="0"/>
            </a:endParaRPr>
          </a:p>
          <a:p>
            <a:r>
              <a:rPr lang="da-DK" sz="1600" dirty="0">
                <a:solidFill>
                  <a:schemeClr val="tx1"/>
                </a:solidFill>
                <a:latin typeface="Arial" panose="020B0604020202020204" pitchFamily="34" charset="0"/>
                <a:cs typeface="Arial" panose="020B0604020202020204" pitchFamily="34" charset="0"/>
              </a:rPr>
              <a:t>Hvordan ønsker du, at dine kunder skal opfatte dit produkt eller din serviceydelse sammenlignet med dine konkurrenters? Går du efter at være førende i lavprissegmentet eller at tilbyde et eksklusivt produkt/en eksklusiv serviceydelse eller et nicheprodukt/-serviceydelse?</a:t>
            </a:r>
          </a:p>
        </p:txBody>
      </p:sp>
      <p:grpSp>
        <p:nvGrpSpPr>
          <p:cNvPr id="39" name="Group 38">
            <a:extLst>
              <a:ext uri="{FF2B5EF4-FFF2-40B4-BE49-F238E27FC236}">
                <a16:creationId xmlns:a16="http://schemas.microsoft.com/office/drawing/2014/main" id="{00564362-B087-487A-A7FE-222A76AEFC2E}"/>
              </a:ext>
            </a:extLst>
          </p:cNvPr>
          <p:cNvGrpSpPr/>
          <p:nvPr/>
        </p:nvGrpSpPr>
        <p:grpSpPr>
          <a:xfrm>
            <a:off x="531244" y="497705"/>
            <a:ext cx="1632677" cy="1632677"/>
            <a:chOff x="407655" y="397703"/>
            <a:chExt cx="1632677" cy="1632677"/>
          </a:xfrm>
        </p:grpSpPr>
        <p:sp>
          <p:nvSpPr>
            <p:cNvPr id="40" name="Rectangle 39">
              <a:extLst>
                <a:ext uri="{FF2B5EF4-FFF2-40B4-BE49-F238E27FC236}">
                  <a16:creationId xmlns:a16="http://schemas.microsoft.com/office/drawing/2014/main" id="{98C66161-9DCA-4712-ACDA-ABC5B134142F}"/>
                </a:ext>
              </a:extLst>
            </p:cNvPr>
            <p:cNvSpPr/>
            <p:nvPr/>
          </p:nvSpPr>
          <p:spPr>
            <a:xfrm>
              <a:off x="407655" y="397703"/>
              <a:ext cx="1632677" cy="1632677"/>
            </a:xfrm>
            <a:prstGeom prst="rect">
              <a:avLst/>
            </a:prstGeom>
            <a:solidFill>
              <a:srgbClr val="FDECE3"/>
            </a:solid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sp>
          <p:nvSpPr>
            <p:cNvPr id="41" name="TextBox 40">
              <a:extLst>
                <a:ext uri="{FF2B5EF4-FFF2-40B4-BE49-F238E27FC236}">
                  <a16:creationId xmlns:a16="http://schemas.microsoft.com/office/drawing/2014/main" id="{357B86C4-B1EA-4EEF-A04B-49278C706818}"/>
                </a:ext>
              </a:extLst>
            </p:cNvPr>
            <p:cNvSpPr txBox="1"/>
            <p:nvPr/>
          </p:nvSpPr>
          <p:spPr>
            <a:xfrm>
              <a:off x="407655" y="397703"/>
              <a:ext cx="1632677" cy="163267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45720" rIns="0" bIns="45720" numCol="1" spcCol="1270" anchor="ctr" anchorCtr="0">
              <a:noAutofit/>
            </a:bodyPr>
            <a:lstStyle/>
            <a:p>
              <a:pPr marL="0" lvl="0" indent="0" algn="ctr" defTabSz="533400">
                <a:lnSpc>
                  <a:spcPct val="90000"/>
                </a:lnSpc>
                <a:spcBef>
                  <a:spcPct val="0"/>
                </a:spcBef>
                <a:spcAft>
                  <a:spcPct val="35000"/>
                </a:spcAft>
                <a:buNone/>
              </a:pPr>
              <a:r>
                <a:rPr lang="da-DK" sz="1600" b="1" kern="1200" dirty="0">
                  <a:solidFill>
                    <a:schemeClr val="tx1"/>
                  </a:solidFill>
                  <a:latin typeface="Arial" panose="020B0604020202020204" pitchFamily="34" charset="0"/>
                  <a:cs typeface="Arial" panose="020B0604020202020204" pitchFamily="34" charset="0"/>
                </a:rPr>
                <a:t>Strategi</a:t>
              </a:r>
              <a:endParaRPr lang="en-US" sz="1600" b="1" kern="1200" dirty="0">
                <a:solidFill>
                  <a:schemeClr val="tx1"/>
                </a:solidFill>
                <a:latin typeface="Arial" panose="020B0604020202020204" pitchFamily="34" charset="0"/>
                <a:cs typeface="Arial" panose="020B0604020202020204" pitchFamily="34" charset="0"/>
              </a:endParaRPr>
            </a:p>
          </p:txBody>
        </p:sp>
      </p:grpSp>
      <p:cxnSp>
        <p:nvCxnSpPr>
          <p:cNvPr id="5" name="Straight Connector 4">
            <a:extLst>
              <a:ext uri="{FF2B5EF4-FFF2-40B4-BE49-F238E27FC236}">
                <a16:creationId xmlns:a16="http://schemas.microsoft.com/office/drawing/2014/main" id="{920D7293-4781-47B0-9D0F-13496B682681}"/>
              </a:ext>
            </a:extLst>
          </p:cNvPr>
          <p:cNvCxnSpPr/>
          <p:nvPr/>
        </p:nvCxnSpPr>
        <p:spPr>
          <a:xfrm flipH="1">
            <a:off x="2163922" y="1314045"/>
            <a:ext cx="684288" cy="0"/>
          </a:xfrm>
          <a:prstGeom prst="line">
            <a:avLst/>
          </a:prstGeom>
          <a:ln w="12700">
            <a:solidFill>
              <a:srgbClr val="03009F"/>
            </a:solidFill>
            <a:tailEnd type="none" w="sm" len="sm"/>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A11D5124-5C59-4F5D-AE3A-9533B3CFAFA9}"/>
              </a:ext>
            </a:extLst>
          </p:cNvPr>
          <p:cNvSpPr/>
          <p:nvPr/>
        </p:nvSpPr>
        <p:spPr>
          <a:xfrm>
            <a:off x="2844199" y="813983"/>
            <a:ext cx="47241" cy="1000125"/>
          </a:xfrm>
          <a:prstGeom prst="rect">
            <a:avLst/>
          </a:prstGeom>
          <a:solidFill>
            <a:srgbClr val="0300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993F8757-D025-4349-B420-DC1AF8CA8C44}"/>
              </a:ext>
            </a:extLst>
          </p:cNvPr>
          <p:cNvSpPr txBox="1"/>
          <p:nvPr/>
        </p:nvSpPr>
        <p:spPr>
          <a:xfrm>
            <a:off x="2891440" y="1183238"/>
            <a:ext cx="3472890" cy="261610"/>
          </a:xfrm>
          <a:prstGeom prst="rect">
            <a:avLst/>
          </a:prstGeom>
          <a:noFill/>
        </p:spPr>
        <p:txBody>
          <a:bodyPr wrap="square" rtlCol="0">
            <a:spAutoFit/>
          </a:bodyPr>
          <a:lstStyle/>
          <a:p>
            <a:r>
              <a:rPr lang="da-DK" sz="1100" i="1" dirty="0">
                <a:latin typeface="Arial" panose="020B0604020202020204" pitchFamily="34" charset="0"/>
                <a:cs typeface="Arial" panose="020B0604020202020204" pitchFamily="34" charset="0"/>
              </a:rPr>
              <a:t>Indsæt en kort beskrivelse her</a:t>
            </a:r>
            <a:endParaRPr lang="en-US" sz="11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3258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fade">
                                      <p:cBhvr>
                                        <p:cTn id="7" dur="750"/>
                                        <p:tgtEl>
                                          <p:spTgt spid="39"/>
                                        </p:tgtEl>
                                      </p:cBhvr>
                                    </p:animEffect>
                                  </p:childTnLst>
                                </p:cTn>
                              </p:par>
                              <p:par>
                                <p:cTn id="8" presetID="53" presetClass="entr" presetSubtype="16" fill="hold" grpId="0" nodeType="withEffect">
                                  <p:stCondLst>
                                    <p:cond delay="1500"/>
                                  </p:stCondLst>
                                  <p:childTnLst>
                                    <p:set>
                                      <p:cBhvr>
                                        <p:cTn id="9" dur="1" fill="hold">
                                          <p:stCondLst>
                                            <p:cond delay="0"/>
                                          </p:stCondLst>
                                        </p:cTn>
                                        <p:tgtEl>
                                          <p:spTgt spid="20"/>
                                        </p:tgtEl>
                                        <p:attrNameLst>
                                          <p:attrName>style.visibility</p:attrName>
                                        </p:attrNameLst>
                                      </p:cBhvr>
                                      <p:to>
                                        <p:strVal val="visible"/>
                                      </p:to>
                                    </p:set>
                                    <p:anim calcmode="lin" valueType="num">
                                      <p:cBhvr>
                                        <p:cTn id="10" dur="1000" fill="hold"/>
                                        <p:tgtEl>
                                          <p:spTgt spid="20"/>
                                        </p:tgtEl>
                                        <p:attrNameLst>
                                          <p:attrName>ppt_w</p:attrName>
                                        </p:attrNameLst>
                                      </p:cBhvr>
                                      <p:tavLst>
                                        <p:tav tm="0">
                                          <p:val>
                                            <p:fltVal val="0"/>
                                          </p:val>
                                        </p:tav>
                                        <p:tav tm="100000">
                                          <p:val>
                                            <p:strVal val="#ppt_w"/>
                                          </p:val>
                                        </p:tav>
                                      </p:tavLst>
                                    </p:anim>
                                    <p:anim calcmode="lin" valueType="num">
                                      <p:cBhvr>
                                        <p:cTn id="11" dur="1000" fill="hold"/>
                                        <p:tgtEl>
                                          <p:spTgt spid="20"/>
                                        </p:tgtEl>
                                        <p:attrNameLst>
                                          <p:attrName>ppt_h</p:attrName>
                                        </p:attrNameLst>
                                      </p:cBhvr>
                                      <p:tavLst>
                                        <p:tav tm="0">
                                          <p:val>
                                            <p:fltVal val="0"/>
                                          </p:val>
                                        </p:tav>
                                        <p:tav tm="100000">
                                          <p:val>
                                            <p:strVal val="#ppt_h"/>
                                          </p:val>
                                        </p:tav>
                                      </p:tavLst>
                                    </p:anim>
                                    <p:animEffect transition="in" filter="fade">
                                      <p:cBhvr>
                                        <p:cTn id="12" dur="1000"/>
                                        <p:tgtEl>
                                          <p:spTgt spid="20"/>
                                        </p:tgtEl>
                                      </p:cBhvr>
                                    </p:animEffect>
                                  </p:childTnLst>
                                </p:cTn>
                              </p:par>
                              <p:par>
                                <p:cTn id="13" presetID="22" presetClass="entr" presetSubtype="8" fill="hold" nodeType="withEffect">
                                  <p:stCondLst>
                                    <p:cond delay="90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600"/>
                                        <p:tgtEl>
                                          <p:spTgt spid="5"/>
                                        </p:tgtEl>
                                      </p:cBhvr>
                                    </p:animEffect>
                                  </p:childTnLst>
                                </p:cTn>
                              </p:par>
                            </p:childTnLst>
                          </p:cTn>
                        </p:par>
                        <p:par>
                          <p:cTn id="16" fill="hold">
                            <p:stCondLst>
                              <p:cond delay="2500"/>
                            </p:stCondLst>
                            <p:childTnLst>
                              <p:par>
                                <p:cTn id="17" presetID="10" presetClass="entr" presetSubtype="0" fill="hold" grpId="0" nodeType="afterEffect">
                                  <p:stCondLst>
                                    <p:cond delay="0"/>
                                  </p:stCondLst>
                                  <p:childTnLst>
                                    <p:set>
                                      <p:cBhvr>
                                        <p:cTn id="18" dur="1" fill="hold">
                                          <p:stCondLst>
                                            <p:cond delay="0"/>
                                          </p:stCondLst>
                                        </p:cTn>
                                        <p:tgtEl>
                                          <p:spTgt spid="42"/>
                                        </p:tgtEl>
                                        <p:attrNameLst>
                                          <p:attrName>style.visibility</p:attrName>
                                        </p:attrNameLst>
                                      </p:cBhvr>
                                      <p:to>
                                        <p:strVal val="visible"/>
                                      </p:to>
                                    </p:set>
                                    <p:animEffect transition="in" filter="fade">
                                      <p:cBhvr>
                                        <p:cTn id="19" dur="500"/>
                                        <p:tgtEl>
                                          <p:spTgt spid="42"/>
                                        </p:tgtEl>
                                      </p:cBhvr>
                                    </p:animEffect>
                                  </p:childTnLst>
                                </p:cTn>
                              </p:par>
                              <p:par>
                                <p:cTn id="20" presetID="10" presetClass="entr" presetSubtype="0" fill="hold" grpId="0" nodeType="withEffect">
                                  <p:stCondLst>
                                    <p:cond delay="325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20" grpId="0" animBg="1"/>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ectangle 41">
            <a:extLst>
              <a:ext uri="{FF2B5EF4-FFF2-40B4-BE49-F238E27FC236}">
                <a16:creationId xmlns:a16="http://schemas.microsoft.com/office/drawing/2014/main" id="{90D7A1AE-49BD-42D6-B54C-A235B6F5C30C}"/>
              </a:ext>
            </a:extLst>
          </p:cNvPr>
          <p:cNvSpPr/>
          <p:nvPr/>
        </p:nvSpPr>
        <p:spPr>
          <a:xfrm>
            <a:off x="2592150" y="2511086"/>
            <a:ext cx="7007701" cy="3276008"/>
          </a:xfrm>
          <a:prstGeom prst="rect">
            <a:avLst/>
          </a:prstGeom>
          <a:noFill/>
          <a:ln>
            <a:solidFill>
              <a:srgbClr val="0300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1600" dirty="0">
                <a:solidFill>
                  <a:schemeClr val="tx1"/>
                </a:solidFill>
                <a:latin typeface="Arial" panose="020B0604020202020204" pitchFamily="34" charset="0"/>
                <a:cs typeface="Arial" panose="020B0604020202020204" pitchFamily="34" charset="0"/>
              </a:rPr>
              <a:t>Hvordan vil du nå din målsætning?</a:t>
            </a:r>
          </a:p>
          <a:p>
            <a:endParaRPr lang="da-DK" sz="1600" dirty="0">
              <a:solidFill>
                <a:schemeClr val="tx1"/>
              </a:solidFill>
              <a:latin typeface="Arial" panose="020B0604020202020204" pitchFamily="34" charset="0"/>
              <a:cs typeface="Arial" panose="020B0604020202020204" pitchFamily="34" charset="0"/>
            </a:endParaRPr>
          </a:p>
          <a:p>
            <a:r>
              <a:rPr lang="da-DK" sz="1600" dirty="0">
                <a:solidFill>
                  <a:schemeClr val="tx1"/>
                </a:solidFill>
                <a:latin typeface="Arial" panose="020B0604020202020204" pitchFamily="34" charset="0"/>
                <a:cs typeface="Arial" panose="020B0604020202020204" pitchFamily="34" charset="0"/>
              </a:rPr>
              <a:t>Koncentrer dig om højst 5 hovedtaktikker, der har til formål at opnå det ønskede resultat. Det kan omfatte e-mailkampagner, kampagner på de sociale medier, oprettelse af en blog, søgemaskineoptimering af indholdet på dit website eller et fuldstændigt re-design af websitet.</a:t>
            </a:r>
          </a:p>
        </p:txBody>
      </p:sp>
      <p:grpSp>
        <p:nvGrpSpPr>
          <p:cNvPr id="39" name="Group 38">
            <a:extLst>
              <a:ext uri="{FF2B5EF4-FFF2-40B4-BE49-F238E27FC236}">
                <a16:creationId xmlns:a16="http://schemas.microsoft.com/office/drawing/2014/main" id="{00564362-B087-487A-A7FE-222A76AEFC2E}"/>
              </a:ext>
            </a:extLst>
          </p:cNvPr>
          <p:cNvGrpSpPr/>
          <p:nvPr/>
        </p:nvGrpSpPr>
        <p:grpSpPr>
          <a:xfrm>
            <a:off x="531244" y="497705"/>
            <a:ext cx="1632677" cy="1632677"/>
            <a:chOff x="407655" y="397703"/>
            <a:chExt cx="1632677" cy="1632677"/>
          </a:xfrm>
        </p:grpSpPr>
        <p:sp>
          <p:nvSpPr>
            <p:cNvPr id="40" name="Rectangle 39">
              <a:extLst>
                <a:ext uri="{FF2B5EF4-FFF2-40B4-BE49-F238E27FC236}">
                  <a16:creationId xmlns:a16="http://schemas.microsoft.com/office/drawing/2014/main" id="{98C66161-9DCA-4712-ACDA-ABC5B134142F}"/>
                </a:ext>
              </a:extLst>
            </p:cNvPr>
            <p:cNvSpPr/>
            <p:nvPr/>
          </p:nvSpPr>
          <p:spPr>
            <a:xfrm>
              <a:off x="407655" y="397703"/>
              <a:ext cx="1632677" cy="1632677"/>
            </a:xfrm>
            <a:prstGeom prst="rect">
              <a:avLst/>
            </a:prstGeom>
            <a:solidFill>
              <a:srgbClr val="FDECE3"/>
            </a:solid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sp>
          <p:nvSpPr>
            <p:cNvPr id="41" name="TextBox 40">
              <a:extLst>
                <a:ext uri="{FF2B5EF4-FFF2-40B4-BE49-F238E27FC236}">
                  <a16:creationId xmlns:a16="http://schemas.microsoft.com/office/drawing/2014/main" id="{357B86C4-B1EA-4EEF-A04B-49278C706818}"/>
                </a:ext>
              </a:extLst>
            </p:cNvPr>
            <p:cNvSpPr txBox="1"/>
            <p:nvPr/>
          </p:nvSpPr>
          <p:spPr>
            <a:xfrm>
              <a:off x="407655" y="397703"/>
              <a:ext cx="1632677" cy="163267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45720" rIns="0" bIns="45720" numCol="1" spcCol="1270" anchor="ctr" anchorCtr="0">
              <a:noAutofit/>
            </a:bodyPr>
            <a:lstStyle/>
            <a:p>
              <a:pPr marL="0" lvl="0" indent="0" algn="ctr" defTabSz="533400">
                <a:lnSpc>
                  <a:spcPct val="90000"/>
                </a:lnSpc>
                <a:spcBef>
                  <a:spcPct val="0"/>
                </a:spcBef>
                <a:spcAft>
                  <a:spcPct val="35000"/>
                </a:spcAft>
                <a:buNone/>
              </a:pPr>
              <a:r>
                <a:rPr lang="da-DK" sz="1600" b="1" dirty="0">
                  <a:solidFill>
                    <a:schemeClr val="tx1"/>
                  </a:solidFill>
                  <a:latin typeface="Arial" panose="020B0604020202020204" pitchFamily="34" charset="0"/>
                  <a:cs typeface="Arial" panose="020B0604020202020204" pitchFamily="34" charset="0"/>
                </a:rPr>
                <a:t>Taktik</a:t>
              </a:r>
              <a:endParaRPr lang="en-US" sz="1600" b="1" kern="1200" dirty="0">
                <a:solidFill>
                  <a:schemeClr val="tx1"/>
                </a:solidFill>
                <a:latin typeface="Arial" panose="020B0604020202020204" pitchFamily="34" charset="0"/>
                <a:cs typeface="Arial" panose="020B0604020202020204" pitchFamily="34" charset="0"/>
              </a:endParaRPr>
            </a:p>
          </p:txBody>
        </p:sp>
      </p:grpSp>
      <p:cxnSp>
        <p:nvCxnSpPr>
          <p:cNvPr id="5" name="Straight Connector 4">
            <a:extLst>
              <a:ext uri="{FF2B5EF4-FFF2-40B4-BE49-F238E27FC236}">
                <a16:creationId xmlns:a16="http://schemas.microsoft.com/office/drawing/2014/main" id="{920D7293-4781-47B0-9D0F-13496B682681}"/>
              </a:ext>
            </a:extLst>
          </p:cNvPr>
          <p:cNvCxnSpPr/>
          <p:nvPr/>
        </p:nvCxnSpPr>
        <p:spPr>
          <a:xfrm flipH="1">
            <a:off x="2163922" y="1314045"/>
            <a:ext cx="684288" cy="0"/>
          </a:xfrm>
          <a:prstGeom prst="line">
            <a:avLst/>
          </a:prstGeom>
          <a:ln w="12700">
            <a:solidFill>
              <a:srgbClr val="03009F"/>
            </a:solidFill>
            <a:tailEnd type="none" w="sm" len="sm"/>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A11D5124-5C59-4F5D-AE3A-9533B3CFAFA9}"/>
              </a:ext>
            </a:extLst>
          </p:cNvPr>
          <p:cNvSpPr/>
          <p:nvPr/>
        </p:nvSpPr>
        <p:spPr>
          <a:xfrm>
            <a:off x="2844199" y="813983"/>
            <a:ext cx="47241" cy="1000125"/>
          </a:xfrm>
          <a:prstGeom prst="rect">
            <a:avLst/>
          </a:prstGeom>
          <a:solidFill>
            <a:srgbClr val="0300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EC4353B1-9CF0-43AC-BF6F-01F7C41ADE6E}"/>
              </a:ext>
            </a:extLst>
          </p:cNvPr>
          <p:cNvSpPr txBox="1"/>
          <p:nvPr/>
        </p:nvSpPr>
        <p:spPr>
          <a:xfrm>
            <a:off x="2891440" y="1183238"/>
            <a:ext cx="3472890" cy="261610"/>
          </a:xfrm>
          <a:prstGeom prst="rect">
            <a:avLst/>
          </a:prstGeom>
          <a:noFill/>
        </p:spPr>
        <p:txBody>
          <a:bodyPr wrap="square" rtlCol="0">
            <a:spAutoFit/>
          </a:bodyPr>
          <a:lstStyle/>
          <a:p>
            <a:r>
              <a:rPr lang="da-DK" sz="1100" i="1" dirty="0">
                <a:latin typeface="Arial" panose="020B0604020202020204" pitchFamily="34" charset="0"/>
                <a:cs typeface="Arial" panose="020B0604020202020204" pitchFamily="34" charset="0"/>
              </a:rPr>
              <a:t>Indsæt en kort beskrivelse her</a:t>
            </a:r>
            <a:endParaRPr lang="en-US" sz="11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34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fade">
                                      <p:cBhvr>
                                        <p:cTn id="7" dur="750"/>
                                        <p:tgtEl>
                                          <p:spTgt spid="39"/>
                                        </p:tgtEl>
                                      </p:cBhvr>
                                    </p:animEffect>
                                  </p:childTnLst>
                                </p:cTn>
                              </p:par>
                              <p:par>
                                <p:cTn id="8" presetID="53" presetClass="entr" presetSubtype="16" fill="hold" grpId="0" nodeType="withEffect">
                                  <p:stCondLst>
                                    <p:cond delay="1500"/>
                                  </p:stCondLst>
                                  <p:childTnLst>
                                    <p:set>
                                      <p:cBhvr>
                                        <p:cTn id="9" dur="1" fill="hold">
                                          <p:stCondLst>
                                            <p:cond delay="0"/>
                                          </p:stCondLst>
                                        </p:cTn>
                                        <p:tgtEl>
                                          <p:spTgt spid="20"/>
                                        </p:tgtEl>
                                        <p:attrNameLst>
                                          <p:attrName>style.visibility</p:attrName>
                                        </p:attrNameLst>
                                      </p:cBhvr>
                                      <p:to>
                                        <p:strVal val="visible"/>
                                      </p:to>
                                    </p:set>
                                    <p:anim calcmode="lin" valueType="num">
                                      <p:cBhvr>
                                        <p:cTn id="10" dur="1000" fill="hold"/>
                                        <p:tgtEl>
                                          <p:spTgt spid="20"/>
                                        </p:tgtEl>
                                        <p:attrNameLst>
                                          <p:attrName>ppt_w</p:attrName>
                                        </p:attrNameLst>
                                      </p:cBhvr>
                                      <p:tavLst>
                                        <p:tav tm="0">
                                          <p:val>
                                            <p:fltVal val="0"/>
                                          </p:val>
                                        </p:tav>
                                        <p:tav tm="100000">
                                          <p:val>
                                            <p:strVal val="#ppt_w"/>
                                          </p:val>
                                        </p:tav>
                                      </p:tavLst>
                                    </p:anim>
                                    <p:anim calcmode="lin" valueType="num">
                                      <p:cBhvr>
                                        <p:cTn id="11" dur="1000" fill="hold"/>
                                        <p:tgtEl>
                                          <p:spTgt spid="20"/>
                                        </p:tgtEl>
                                        <p:attrNameLst>
                                          <p:attrName>ppt_h</p:attrName>
                                        </p:attrNameLst>
                                      </p:cBhvr>
                                      <p:tavLst>
                                        <p:tav tm="0">
                                          <p:val>
                                            <p:fltVal val="0"/>
                                          </p:val>
                                        </p:tav>
                                        <p:tav tm="100000">
                                          <p:val>
                                            <p:strVal val="#ppt_h"/>
                                          </p:val>
                                        </p:tav>
                                      </p:tavLst>
                                    </p:anim>
                                    <p:animEffect transition="in" filter="fade">
                                      <p:cBhvr>
                                        <p:cTn id="12" dur="1000"/>
                                        <p:tgtEl>
                                          <p:spTgt spid="20"/>
                                        </p:tgtEl>
                                      </p:cBhvr>
                                    </p:animEffect>
                                  </p:childTnLst>
                                </p:cTn>
                              </p:par>
                              <p:par>
                                <p:cTn id="13" presetID="22" presetClass="entr" presetSubtype="8" fill="hold" nodeType="withEffect">
                                  <p:stCondLst>
                                    <p:cond delay="90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600"/>
                                        <p:tgtEl>
                                          <p:spTgt spid="5"/>
                                        </p:tgtEl>
                                      </p:cBhvr>
                                    </p:animEffect>
                                  </p:childTnLst>
                                </p:cTn>
                              </p:par>
                            </p:childTnLst>
                          </p:cTn>
                        </p:par>
                        <p:par>
                          <p:cTn id="16" fill="hold">
                            <p:stCondLst>
                              <p:cond delay="2500"/>
                            </p:stCondLst>
                            <p:childTnLst>
                              <p:par>
                                <p:cTn id="17" presetID="10" presetClass="entr" presetSubtype="0" fill="hold" grpId="0" nodeType="afterEffect">
                                  <p:stCondLst>
                                    <p:cond delay="0"/>
                                  </p:stCondLst>
                                  <p:childTnLst>
                                    <p:set>
                                      <p:cBhvr>
                                        <p:cTn id="18" dur="1" fill="hold">
                                          <p:stCondLst>
                                            <p:cond delay="0"/>
                                          </p:stCondLst>
                                        </p:cTn>
                                        <p:tgtEl>
                                          <p:spTgt spid="42"/>
                                        </p:tgtEl>
                                        <p:attrNameLst>
                                          <p:attrName>style.visibility</p:attrName>
                                        </p:attrNameLst>
                                      </p:cBhvr>
                                      <p:to>
                                        <p:strVal val="visible"/>
                                      </p:to>
                                    </p:set>
                                    <p:animEffect transition="in" filter="fade">
                                      <p:cBhvr>
                                        <p:cTn id="19" dur="500"/>
                                        <p:tgtEl>
                                          <p:spTgt spid="42"/>
                                        </p:tgtEl>
                                      </p:cBhvr>
                                    </p:animEffect>
                                  </p:childTnLst>
                                </p:cTn>
                              </p:par>
                              <p:par>
                                <p:cTn id="20" presetID="10" presetClass="entr" presetSubtype="0" fill="hold" grpId="0" nodeType="withEffect">
                                  <p:stCondLst>
                                    <p:cond delay="325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20" grpId="0" animBg="1"/>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ectangle 41">
            <a:extLst>
              <a:ext uri="{FF2B5EF4-FFF2-40B4-BE49-F238E27FC236}">
                <a16:creationId xmlns:a16="http://schemas.microsoft.com/office/drawing/2014/main" id="{90D7A1AE-49BD-42D6-B54C-A235B6F5C30C}"/>
              </a:ext>
            </a:extLst>
          </p:cNvPr>
          <p:cNvSpPr/>
          <p:nvPr/>
        </p:nvSpPr>
        <p:spPr>
          <a:xfrm>
            <a:off x="2592150" y="2511086"/>
            <a:ext cx="7007701" cy="3276008"/>
          </a:xfrm>
          <a:prstGeom prst="rect">
            <a:avLst/>
          </a:prstGeom>
          <a:noFill/>
          <a:ln>
            <a:solidFill>
              <a:srgbClr val="0300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1600" dirty="0">
                <a:solidFill>
                  <a:schemeClr val="tx1"/>
                </a:solidFill>
                <a:latin typeface="Arial" panose="020B0604020202020204" pitchFamily="34" charset="0"/>
                <a:cs typeface="Arial" panose="020B0604020202020204" pitchFamily="34" charset="0"/>
              </a:rPr>
              <a:t>Beskriv de kanaler, du vil benytte som redskaber for din markedsføring.</a:t>
            </a:r>
          </a:p>
          <a:p>
            <a:endParaRPr lang="da-DK" sz="1600" dirty="0">
              <a:solidFill>
                <a:schemeClr val="tx1"/>
              </a:solidFill>
              <a:latin typeface="Arial" panose="020B0604020202020204" pitchFamily="34" charset="0"/>
              <a:cs typeface="Arial" panose="020B0604020202020204" pitchFamily="34" charset="0"/>
            </a:endParaRPr>
          </a:p>
          <a:p>
            <a:r>
              <a:rPr lang="da-DK" sz="1600" dirty="0">
                <a:solidFill>
                  <a:schemeClr val="tx1"/>
                </a:solidFill>
                <a:latin typeface="Arial" panose="020B0604020202020204" pitchFamily="34" charset="0"/>
                <a:cs typeface="Arial" panose="020B0604020202020204" pitchFamily="34" charset="0"/>
              </a:rPr>
              <a:t>Sæt dig ind i de forskellige kanaler til dit indhold, så du kan sammensætte den rigtige kombination. "</a:t>
            </a:r>
            <a:r>
              <a:rPr lang="da-DK" sz="1600" dirty="0" err="1">
                <a:solidFill>
                  <a:schemeClr val="tx1"/>
                </a:solidFill>
                <a:latin typeface="Arial" panose="020B0604020202020204" pitchFamily="34" charset="0"/>
                <a:cs typeface="Arial" panose="020B0604020202020204" pitchFamily="34" charset="0"/>
              </a:rPr>
              <a:t>Paid</a:t>
            </a:r>
            <a:r>
              <a:rPr lang="da-DK" sz="1600" dirty="0">
                <a:solidFill>
                  <a:schemeClr val="tx1"/>
                </a:solidFill>
                <a:latin typeface="Arial" panose="020B0604020202020204" pitchFamily="34" charset="0"/>
                <a:cs typeface="Arial" panose="020B0604020202020204" pitchFamily="34" charset="0"/>
              </a:rPr>
              <a:t> Media" omfatter betalt søgeordsannoncering, betalt annoncering på sociale medier og displayannoncer. "</a:t>
            </a:r>
            <a:r>
              <a:rPr lang="da-DK" sz="1600" dirty="0" err="1">
                <a:solidFill>
                  <a:schemeClr val="tx1"/>
                </a:solidFill>
                <a:latin typeface="Arial" panose="020B0604020202020204" pitchFamily="34" charset="0"/>
                <a:cs typeface="Arial" panose="020B0604020202020204" pitchFamily="34" charset="0"/>
              </a:rPr>
              <a:t>Owned</a:t>
            </a:r>
            <a:r>
              <a:rPr lang="da-DK" sz="1600" dirty="0">
                <a:solidFill>
                  <a:schemeClr val="tx1"/>
                </a:solidFill>
                <a:latin typeface="Arial" panose="020B0604020202020204" pitchFamily="34" charset="0"/>
                <a:cs typeface="Arial" panose="020B0604020202020204" pitchFamily="34" charset="0"/>
              </a:rPr>
              <a:t> Media" omfatter dit website, sociale kanaler og nyhedsbreve. "</a:t>
            </a:r>
            <a:r>
              <a:rPr lang="da-DK" sz="1600" dirty="0" err="1">
                <a:solidFill>
                  <a:schemeClr val="tx1"/>
                </a:solidFill>
                <a:latin typeface="Arial" panose="020B0604020202020204" pitchFamily="34" charset="0"/>
                <a:cs typeface="Arial" panose="020B0604020202020204" pitchFamily="34" charset="0"/>
              </a:rPr>
              <a:t>Earned</a:t>
            </a:r>
            <a:r>
              <a:rPr lang="da-DK" sz="1600" dirty="0">
                <a:solidFill>
                  <a:schemeClr val="tx1"/>
                </a:solidFill>
                <a:latin typeface="Arial" panose="020B0604020202020204" pitchFamily="34" charset="0"/>
                <a:cs typeface="Arial" panose="020B0604020202020204" pitchFamily="34" charset="0"/>
              </a:rPr>
              <a:t> Media" er den gratis omtale, det er lykkedes dig at få i form af bedømmelser, </a:t>
            </a:r>
            <a:r>
              <a:rPr lang="da-DK" sz="1600" dirty="0" err="1">
                <a:solidFill>
                  <a:schemeClr val="tx1"/>
                </a:solidFill>
                <a:latin typeface="Arial" panose="020B0604020202020204" pitchFamily="34" charset="0"/>
                <a:cs typeface="Arial" panose="020B0604020202020204" pitchFamily="34" charset="0"/>
              </a:rPr>
              <a:t>likes</a:t>
            </a:r>
            <a:r>
              <a:rPr lang="da-DK" sz="1600" dirty="0">
                <a:solidFill>
                  <a:schemeClr val="tx1"/>
                </a:solidFill>
                <a:latin typeface="Arial" panose="020B0604020202020204" pitchFamily="34" charset="0"/>
                <a:cs typeface="Arial" panose="020B0604020202020204" pitchFamily="34" charset="0"/>
              </a:rPr>
              <a:t>, kommentarer, </a:t>
            </a:r>
            <a:r>
              <a:rPr lang="da-DK" sz="1600" dirty="0" err="1">
                <a:solidFill>
                  <a:schemeClr val="tx1"/>
                </a:solidFill>
                <a:latin typeface="Arial" panose="020B0604020202020204" pitchFamily="34" charset="0"/>
                <a:cs typeface="Arial" panose="020B0604020202020204" pitchFamily="34" charset="0"/>
              </a:rPr>
              <a:t>backlinks</a:t>
            </a:r>
            <a:r>
              <a:rPr lang="da-DK" sz="1600" dirty="0">
                <a:solidFill>
                  <a:schemeClr val="tx1"/>
                </a:solidFill>
                <a:latin typeface="Arial" panose="020B0604020202020204" pitchFamily="34" charset="0"/>
                <a:cs typeface="Arial" panose="020B0604020202020204" pitchFamily="34" charset="0"/>
              </a:rPr>
              <a:t> osv. </a:t>
            </a:r>
          </a:p>
        </p:txBody>
      </p:sp>
      <p:grpSp>
        <p:nvGrpSpPr>
          <p:cNvPr id="39" name="Group 38">
            <a:extLst>
              <a:ext uri="{FF2B5EF4-FFF2-40B4-BE49-F238E27FC236}">
                <a16:creationId xmlns:a16="http://schemas.microsoft.com/office/drawing/2014/main" id="{00564362-B087-487A-A7FE-222A76AEFC2E}"/>
              </a:ext>
            </a:extLst>
          </p:cNvPr>
          <p:cNvGrpSpPr/>
          <p:nvPr/>
        </p:nvGrpSpPr>
        <p:grpSpPr>
          <a:xfrm>
            <a:off x="531244" y="497705"/>
            <a:ext cx="1632677" cy="1632677"/>
            <a:chOff x="407655" y="397703"/>
            <a:chExt cx="1632677" cy="1632677"/>
          </a:xfrm>
        </p:grpSpPr>
        <p:sp>
          <p:nvSpPr>
            <p:cNvPr id="40" name="Rectangle 39">
              <a:extLst>
                <a:ext uri="{FF2B5EF4-FFF2-40B4-BE49-F238E27FC236}">
                  <a16:creationId xmlns:a16="http://schemas.microsoft.com/office/drawing/2014/main" id="{98C66161-9DCA-4712-ACDA-ABC5B134142F}"/>
                </a:ext>
              </a:extLst>
            </p:cNvPr>
            <p:cNvSpPr/>
            <p:nvPr/>
          </p:nvSpPr>
          <p:spPr>
            <a:xfrm>
              <a:off x="407655" y="397703"/>
              <a:ext cx="1632677" cy="1632677"/>
            </a:xfrm>
            <a:prstGeom prst="rect">
              <a:avLst/>
            </a:prstGeom>
            <a:solidFill>
              <a:srgbClr val="FDECE3"/>
            </a:solid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sp>
          <p:nvSpPr>
            <p:cNvPr id="41" name="TextBox 40">
              <a:extLst>
                <a:ext uri="{FF2B5EF4-FFF2-40B4-BE49-F238E27FC236}">
                  <a16:creationId xmlns:a16="http://schemas.microsoft.com/office/drawing/2014/main" id="{357B86C4-B1EA-4EEF-A04B-49278C706818}"/>
                </a:ext>
              </a:extLst>
            </p:cNvPr>
            <p:cNvSpPr txBox="1"/>
            <p:nvPr/>
          </p:nvSpPr>
          <p:spPr>
            <a:xfrm>
              <a:off x="407655" y="397703"/>
              <a:ext cx="1632677" cy="163267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45720" rIns="0" bIns="45720" numCol="1" spcCol="1270" anchor="ctr" anchorCtr="0">
              <a:noAutofit/>
            </a:bodyPr>
            <a:lstStyle/>
            <a:p>
              <a:pPr marL="0" lvl="0" indent="0" algn="ctr" defTabSz="533400">
                <a:lnSpc>
                  <a:spcPct val="90000"/>
                </a:lnSpc>
                <a:spcBef>
                  <a:spcPct val="0"/>
                </a:spcBef>
                <a:spcAft>
                  <a:spcPct val="35000"/>
                </a:spcAft>
                <a:buNone/>
              </a:pPr>
              <a:r>
                <a:rPr lang="da-DK" sz="1600" b="1" kern="1200" dirty="0">
                  <a:solidFill>
                    <a:schemeClr val="tx1"/>
                  </a:solidFill>
                  <a:latin typeface="Arial" panose="020B0604020202020204" pitchFamily="34" charset="0"/>
                  <a:cs typeface="Arial" panose="020B0604020202020204" pitchFamily="34" charset="0"/>
                </a:rPr>
                <a:t>Implementering</a:t>
              </a:r>
              <a:endParaRPr lang="en-US" sz="1600" b="1" kern="1200" dirty="0">
                <a:solidFill>
                  <a:schemeClr val="tx1"/>
                </a:solidFill>
                <a:latin typeface="Arial" panose="020B0604020202020204" pitchFamily="34" charset="0"/>
                <a:cs typeface="Arial" panose="020B0604020202020204" pitchFamily="34" charset="0"/>
              </a:endParaRPr>
            </a:p>
          </p:txBody>
        </p:sp>
      </p:grpSp>
      <p:cxnSp>
        <p:nvCxnSpPr>
          <p:cNvPr id="5" name="Straight Connector 4">
            <a:extLst>
              <a:ext uri="{FF2B5EF4-FFF2-40B4-BE49-F238E27FC236}">
                <a16:creationId xmlns:a16="http://schemas.microsoft.com/office/drawing/2014/main" id="{920D7293-4781-47B0-9D0F-13496B682681}"/>
              </a:ext>
            </a:extLst>
          </p:cNvPr>
          <p:cNvCxnSpPr/>
          <p:nvPr/>
        </p:nvCxnSpPr>
        <p:spPr>
          <a:xfrm flipH="1">
            <a:off x="2163922" y="1314045"/>
            <a:ext cx="684288" cy="0"/>
          </a:xfrm>
          <a:prstGeom prst="line">
            <a:avLst/>
          </a:prstGeom>
          <a:ln w="12700">
            <a:solidFill>
              <a:srgbClr val="03009F"/>
            </a:solidFill>
            <a:tailEnd type="none" w="sm" len="sm"/>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A11D5124-5C59-4F5D-AE3A-9533B3CFAFA9}"/>
              </a:ext>
            </a:extLst>
          </p:cNvPr>
          <p:cNvSpPr/>
          <p:nvPr/>
        </p:nvSpPr>
        <p:spPr>
          <a:xfrm>
            <a:off x="2844199" y="813983"/>
            <a:ext cx="47241" cy="1000125"/>
          </a:xfrm>
          <a:prstGeom prst="rect">
            <a:avLst/>
          </a:prstGeom>
          <a:solidFill>
            <a:srgbClr val="0300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EB293893-BB7F-43FF-920F-F0C58141B64A}"/>
              </a:ext>
            </a:extLst>
          </p:cNvPr>
          <p:cNvSpPr txBox="1"/>
          <p:nvPr/>
        </p:nvSpPr>
        <p:spPr>
          <a:xfrm>
            <a:off x="2891440" y="1183238"/>
            <a:ext cx="3472890" cy="261610"/>
          </a:xfrm>
          <a:prstGeom prst="rect">
            <a:avLst/>
          </a:prstGeom>
          <a:noFill/>
        </p:spPr>
        <p:txBody>
          <a:bodyPr wrap="square" rtlCol="0">
            <a:spAutoFit/>
          </a:bodyPr>
          <a:lstStyle/>
          <a:p>
            <a:r>
              <a:rPr lang="da-DK" sz="1100" i="1" dirty="0">
                <a:latin typeface="Arial" panose="020B0604020202020204" pitchFamily="34" charset="0"/>
                <a:cs typeface="Arial" panose="020B0604020202020204" pitchFamily="34" charset="0"/>
              </a:rPr>
              <a:t>Indsæt en kort beskrivelse her</a:t>
            </a:r>
            <a:endParaRPr lang="en-US" sz="11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6117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fade">
                                      <p:cBhvr>
                                        <p:cTn id="7" dur="750"/>
                                        <p:tgtEl>
                                          <p:spTgt spid="39"/>
                                        </p:tgtEl>
                                      </p:cBhvr>
                                    </p:animEffect>
                                  </p:childTnLst>
                                </p:cTn>
                              </p:par>
                              <p:par>
                                <p:cTn id="8" presetID="53" presetClass="entr" presetSubtype="16" fill="hold" grpId="0" nodeType="withEffect">
                                  <p:stCondLst>
                                    <p:cond delay="1500"/>
                                  </p:stCondLst>
                                  <p:childTnLst>
                                    <p:set>
                                      <p:cBhvr>
                                        <p:cTn id="9" dur="1" fill="hold">
                                          <p:stCondLst>
                                            <p:cond delay="0"/>
                                          </p:stCondLst>
                                        </p:cTn>
                                        <p:tgtEl>
                                          <p:spTgt spid="20"/>
                                        </p:tgtEl>
                                        <p:attrNameLst>
                                          <p:attrName>style.visibility</p:attrName>
                                        </p:attrNameLst>
                                      </p:cBhvr>
                                      <p:to>
                                        <p:strVal val="visible"/>
                                      </p:to>
                                    </p:set>
                                    <p:anim calcmode="lin" valueType="num">
                                      <p:cBhvr>
                                        <p:cTn id="10" dur="1000" fill="hold"/>
                                        <p:tgtEl>
                                          <p:spTgt spid="20"/>
                                        </p:tgtEl>
                                        <p:attrNameLst>
                                          <p:attrName>ppt_w</p:attrName>
                                        </p:attrNameLst>
                                      </p:cBhvr>
                                      <p:tavLst>
                                        <p:tav tm="0">
                                          <p:val>
                                            <p:fltVal val="0"/>
                                          </p:val>
                                        </p:tav>
                                        <p:tav tm="100000">
                                          <p:val>
                                            <p:strVal val="#ppt_w"/>
                                          </p:val>
                                        </p:tav>
                                      </p:tavLst>
                                    </p:anim>
                                    <p:anim calcmode="lin" valueType="num">
                                      <p:cBhvr>
                                        <p:cTn id="11" dur="1000" fill="hold"/>
                                        <p:tgtEl>
                                          <p:spTgt spid="20"/>
                                        </p:tgtEl>
                                        <p:attrNameLst>
                                          <p:attrName>ppt_h</p:attrName>
                                        </p:attrNameLst>
                                      </p:cBhvr>
                                      <p:tavLst>
                                        <p:tav tm="0">
                                          <p:val>
                                            <p:fltVal val="0"/>
                                          </p:val>
                                        </p:tav>
                                        <p:tav tm="100000">
                                          <p:val>
                                            <p:strVal val="#ppt_h"/>
                                          </p:val>
                                        </p:tav>
                                      </p:tavLst>
                                    </p:anim>
                                    <p:animEffect transition="in" filter="fade">
                                      <p:cBhvr>
                                        <p:cTn id="12" dur="1000"/>
                                        <p:tgtEl>
                                          <p:spTgt spid="20"/>
                                        </p:tgtEl>
                                      </p:cBhvr>
                                    </p:animEffect>
                                  </p:childTnLst>
                                </p:cTn>
                              </p:par>
                              <p:par>
                                <p:cTn id="13" presetID="22" presetClass="entr" presetSubtype="8" fill="hold" nodeType="withEffect">
                                  <p:stCondLst>
                                    <p:cond delay="90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600"/>
                                        <p:tgtEl>
                                          <p:spTgt spid="5"/>
                                        </p:tgtEl>
                                      </p:cBhvr>
                                    </p:animEffect>
                                  </p:childTnLst>
                                </p:cTn>
                              </p:par>
                            </p:childTnLst>
                          </p:cTn>
                        </p:par>
                        <p:par>
                          <p:cTn id="16" fill="hold">
                            <p:stCondLst>
                              <p:cond delay="2500"/>
                            </p:stCondLst>
                            <p:childTnLst>
                              <p:par>
                                <p:cTn id="17" presetID="10" presetClass="entr" presetSubtype="0" fill="hold" grpId="0" nodeType="afterEffect">
                                  <p:stCondLst>
                                    <p:cond delay="0"/>
                                  </p:stCondLst>
                                  <p:childTnLst>
                                    <p:set>
                                      <p:cBhvr>
                                        <p:cTn id="18" dur="1" fill="hold">
                                          <p:stCondLst>
                                            <p:cond delay="0"/>
                                          </p:stCondLst>
                                        </p:cTn>
                                        <p:tgtEl>
                                          <p:spTgt spid="42"/>
                                        </p:tgtEl>
                                        <p:attrNameLst>
                                          <p:attrName>style.visibility</p:attrName>
                                        </p:attrNameLst>
                                      </p:cBhvr>
                                      <p:to>
                                        <p:strVal val="visible"/>
                                      </p:to>
                                    </p:set>
                                    <p:animEffect transition="in" filter="fade">
                                      <p:cBhvr>
                                        <p:cTn id="19" dur="500"/>
                                        <p:tgtEl>
                                          <p:spTgt spid="42"/>
                                        </p:tgtEl>
                                      </p:cBhvr>
                                    </p:animEffect>
                                  </p:childTnLst>
                                </p:cTn>
                              </p:par>
                              <p:par>
                                <p:cTn id="20" presetID="10" presetClass="entr" presetSubtype="0" fill="hold" grpId="0" nodeType="withEffect">
                                  <p:stCondLst>
                                    <p:cond delay="325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20" grpId="0" animBg="1"/>
      <p:bldP spid="10"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235</TotalTime>
  <Words>517</Words>
  <Application>Microsoft Office PowerPoint</Application>
  <PresentationFormat>Widescreen</PresentationFormat>
  <Paragraphs>43</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Tobias Dara Kankelborg</dc:creator>
  <cp:lastModifiedBy>Axelsen, Kenneth</cp:lastModifiedBy>
  <cp:revision>16</cp:revision>
  <dcterms:created xsi:type="dcterms:W3CDTF">2018-01-08T09:42:07Z</dcterms:created>
  <dcterms:modified xsi:type="dcterms:W3CDTF">2018-02-06T13:29:29Z</dcterms:modified>
</cp:coreProperties>
</file>